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2" r:id="rId5"/>
    <p:sldId id="267" r:id="rId6"/>
    <p:sldId id="260" r:id="rId7"/>
    <p:sldId id="264" r:id="rId8"/>
    <p:sldId id="263" r:id="rId9"/>
    <p:sldId id="265" r:id="rId10"/>
    <p:sldId id="266" r:id="rId11"/>
  </p:sldIdLst>
  <p:sldSz cx="6858000" cy="9144000" type="letter"/>
  <p:notesSz cx="7010400" cy="9296400"/>
  <p:custDataLst>
    <p:tags r:id="rId1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142" d="100"/>
          <a:sy n="142" d="100"/>
        </p:scale>
        <p:origin x="1632" y="-159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01/02/2020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2247500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01/02/2020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411868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01/02/2020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2666237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14CA51-1010-4962-B906-A01131BB45C6}" type="datetimeFigureOut">
              <a:rPr lang="en-GB" smtClean="0"/>
              <a:t>01/02/2020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130776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14CA51-1010-4962-B906-A01131BB45C6}" type="datetimeFigureOut">
              <a:rPr lang="en-GB" smtClean="0"/>
              <a:t>01/02/2020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3557601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14CA51-1010-4962-B906-A01131BB45C6}" type="datetimeFigureOut">
              <a:rPr lang="en-GB" smtClean="0"/>
              <a:t>01/02/2020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328399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14CA51-1010-4962-B906-A01131BB45C6}" type="datetimeFigureOut">
              <a:rPr lang="en-GB" smtClean="0"/>
              <a:t>01/02/2020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2890379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14CA51-1010-4962-B906-A01131BB45C6}" type="datetimeFigureOut">
              <a:rPr lang="en-GB" smtClean="0"/>
              <a:t>01/02/2020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1223429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14CA51-1010-4962-B906-A01131BB45C6}" type="datetimeFigureOut">
              <a:rPr lang="en-GB" smtClean="0"/>
              <a:t>01/02/2020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3776231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14CA51-1010-4962-B906-A01131BB45C6}" type="datetimeFigureOut">
              <a:rPr lang="en-GB" smtClean="0"/>
              <a:t>01/02/2020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949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E14CA51-1010-4962-B906-A01131BB45C6}" type="datetimeFigureOut">
              <a:rPr lang="en-GB" smtClean="0"/>
              <a:t>01/02/2020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05C98F-E90F-4060-8773-5CA8C175508F}" type="slidenum">
              <a:rPr lang="en-GB" smtClean="0"/>
              <a:t>‹#›</a:t>
            </a:fld>
            <a:endParaRPr lang="en-GB"/>
          </a:p>
        </p:txBody>
      </p:sp>
    </p:spTree>
    <p:extLst>
      <p:ext uri="{BB962C8B-B14F-4D97-AF65-F5344CB8AC3E}">
        <p14:creationId xmlns:p14="http://schemas.microsoft.com/office/powerpoint/2010/main" val="1068197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E14CA51-1010-4962-B906-A01131BB45C6}" type="datetimeFigureOut">
              <a:rPr lang="en-GB" smtClean="0"/>
              <a:t>01/02/2020</a:t>
            </a:fld>
            <a:endParaRPr lang="en-GB"/>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905C98F-E90F-4060-8773-5CA8C175508F}" type="slidenum">
              <a:rPr lang="en-GB" smtClean="0"/>
              <a:t>‹#›</a:t>
            </a:fld>
            <a:endParaRPr lang="en-GB"/>
          </a:p>
        </p:txBody>
      </p:sp>
    </p:spTree>
    <p:extLst>
      <p:ext uri="{BB962C8B-B14F-4D97-AF65-F5344CB8AC3E}">
        <p14:creationId xmlns:p14="http://schemas.microsoft.com/office/powerpoint/2010/main" val="39843233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www.longleafpinerealtors.com/" TargetMode="External"/><Relationship Id="rId3" Type="http://schemas.openxmlformats.org/officeDocument/2006/relationships/hyperlink" Target="http://militarybyowner.com/" TargetMode="External"/><Relationship Id="rId7" Type="http://schemas.openxmlformats.org/officeDocument/2006/relationships/hyperlink" Target="http://www.mcrar.com/" TargetMode="External"/><Relationship Id="rId2" Type="http://schemas.openxmlformats.org/officeDocument/2006/relationships/hyperlink" Target="http://ahrn.com/" TargetMode="External"/><Relationship Id="rId1" Type="http://schemas.openxmlformats.org/officeDocument/2006/relationships/slideLayout" Target="../slideLayouts/slideLayout1.xml"/><Relationship Id="rId6" Type="http://schemas.openxmlformats.org/officeDocument/2006/relationships/hyperlink" Target="http://www.ncrealtors.org/" TargetMode="External"/><Relationship Id="rId5" Type="http://schemas.openxmlformats.org/officeDocument/2006/relationships/hyperlink" Target="http://realtor.org/" TargetMode="External"/><Relationship Id="rId4" Type="http://schemas.openxmlformats.org/officeDocument/2006/relationships/hyperlink" Target="http://narpm.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mailto:david@pinehursthomes.com"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98B605D-EA2C-4094-A8C8-8CBE956AAC73}"/>
              </a:ext>
            </a:extLst>
          </p:cNvPr>
          <p:cNvSpPr txBox="1"/>
          <p:nvPr/>
        </p:nvSpPr>
        <p:spPr>
          <a:xfrm>
            <a:off x="1908811" y="2731774"/>
            <a:ext cx="2823211" cy="3000821"/>
          </a:xfrm>
          <a:prstGeom prst="rect">
            <a:avLst/>
          </a:prstGeom>
          <a:noFill/>
        </p:spPr>
        <p:txBody>
          <a:bodyPr wrap="square" rtlCol="0">
            <a:spAutoFit/>
          </a:bodyPr>
          <a:lstStyle/>
          <a:p>
            <a:pPr algn="ctr"/>
            <a:r>
              <a:rPr lang="en-GB" sz="2700" dirty="0"/>
              <a:t>CENTURY 21 STERLING</a:t>
            </a:r>
          </a:p>
          <a:p>
            <a:pPr algn="ctr"/>
            <a:endParaRPr lang="en-GB" sz="2700" dirty="0"/>
          </a:p>
          <a:p>
            <a:pPr algn="ctr"/>
            <a:endParaRPr lang="en-GB" sz="2700" dirty="0"/>
          </a:p>
          <a:p>
            <a:pPr algn="ctr"/>
            <a:r>
              <a:rPr lang="en-GB" sz="2700" dirty="0"/>
              <a:t>PROPERTY INVESTMENT AND MANAGEMENT</a:t>
            </a:r>
          </a:p>
        </p:txBody>
      </p:sp>
    </p:spTree>
    <p:extLst>
      <p:ext uri="{BB962C8B-B14F-4D97-AF65-F5344CB8AC3E}">
        <p14:creationId xmlns:p14="http://schemas.microsoft.com/office/powerpoint/2010/main" val="17550590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A8DA4A-2EB4-4AE2-AED6-7892C7F43C71}"/>
              </a:ext>
            </a:extLst>
          </p:cNvPr>
          <p:cNvPicPr>
            <a:picLocks noChangeAspect="1"/>
          </p:cNvPicPr>
          <p:nvPr/>
        </p:nvPicPr>
        <p:blipFill>
          <a:blip r:embed="rId2"/>
          <a:stretch>
            <a:fillRect/>
          </a:stretch>
        </p:blipFill>
        <p:spPr>
          <a:xfrm rot="16200000">
            <a:off x="219228" y="1787453"/>
            <a:ext cx="6379371" cy="4927588"/>
          </a:xfrm>
          <a:prstGeom prst="rect">
            <a:avLst/>
          </a:prstGeom>
        </p:spPr>
      </p:pic>
    </p:spTree>
    <p:extLst>
      <p:ext uri="{BB962C8B-B14F-4D97-AF65-F5344CB8AC3E}">
        <p14:creationId xmlns:p14="http://schemas.microsoft.com/office/powerpoint/2010/main" val="1206821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3FFC9-EE43-4F8E-BEE4-250EA3599AFA}"/>
              </a:ext>
            </a:extLst>
          </p:cNvPr>
          <p:cNvSpPr txBox="1"/>
          <p:nvPr/>
        </p:nvSpPr>
        <p:spPr>
          <a:xfrm>
            <a:off x="434996" y="2589696"/>
            <a:ext cx="3608387" cy="2677656"/>
          </a:xfrm>
          <a:prstGeom prst="rect">
            <a:avLst/>
          </a:prstGeom>
          <a:noFill/>
        </p:spPr>
        <p:txBody>
          <a:bodyPr wrap="square" rtlCol="0">
            <a:spAutoFit/>
          </a:bodyPr>
          <a:lstStyle/>
          <a:p>
            <a:endParaRPr lang="en-US" sz="1200" dirty="0"/>
          </a:p>
          <a:p>
            <a:r>
              <a:rPr lang="en-US" sz="1200" b="1" dirty="0"/>
              <a:t>Why Century 21 Sterling?</a:t>
            </a:r>
          </a:p>
          <a:p>
            <a:endParaRPr lang="en-US" sz="1200" dirty="0"/>
          </a:p>
          <a:p>
            <a:r>
              <a:rPr lang="en-US" sz="1200" dirty="0"/>
              <a:t>As part of the Century 21 family, we offer many advantages:</a:t>
            </a:r>
          </a:p>
          <a:p>
            <a:pPr marL="214317" indent="-214317">
              <a:buFont typeface="Arial" panose="020B0604020202020204" pitchFamily="34" charset="0"/>
              <a:buChar char="•"/>
            </a:pPr>
            <a:r>
              <a:rPr lang="en-US" sz="1200" dirty="0"/>
              <a:t>The most recognized name in real estate</a:t>
            </a:r>
          </a:p>
          <a:p>
            <a:pPr marL="214317" indent="-214317">
              <a:buFont typeface="Arial" panose="020B0604020202020204" pitchFamily="34" charset="0"/>
              <a:buChar char="•"/>
            </a:pPr>
            <a:r>
              <a:rPr lang="en-US" sz="1200" dirty="0"/>
              <a:t>47 years of industry leading experience</a:t>
            </a:r>
          </a:p>
          <a:p>
            <a:pPr marL="214317" indent="-214317">
              <a:buFont typeface="Arial" panose="020B0604020202020204" pitchFamily="34" charset="0"/>
              <a:buChar char="•"/>
            </a:pPr>
            <a:r>
              <a:rPr lang="en-US" sz="1200" dirty="0"/>
              <a:t>One of the world’s most visited real estate franchise websites</a:t>
            </a:r>
          </a:p>
          <a:p>
            <a:pPr marL="214317" indent="-214317">
              <a:buFont typeface="Arial" panose="020B0604020202020204" pitchFamily="34" charset="0"/>
              <a:buChar char="•"/>
            </a:pPr>
            <a:r>
              <a:rPr lang="en-US" sz="1200" dirty="0"/>
              <a:t>Over 3 million website visits per month</a:t>
            </a:r>
          </a:p>
          <a:p>
            <a:pPr marL="214317" indent="-214317">
              <a:buFont typeface="Arial" panose="020B0604020202020204" pitchFamily="34" charset="0"/>
              <a:buChar char="•"/>
            </a:pPr>
            <a:r>
              <a:rPr lang="en-US" sz="1200" dirty="0"/>
              <a:t>JD Power winners four years in a row for first time buyers and sellers customer satisfaction</a:t>
            </a:r>
          </a:p>
          <a:p>
            <a:pPr marL="214317" indent="-214317">
              <a:buFont typeface="Arial" panose="020B0604020202020204" pitchFamily="34" charset="0"/>
              <a:buChar char="•"/>
            </a:pPr>
            <a:r>
              <a:rPr lang="en-US" sz="1200" dirty="0"/>
              <a:t>Over 8,000 offices in 81 countries world-wide</a:t>
            </a:r>
          </a:p>
          <a:p>
            <a:endParaRPr lang="en-GB" sz="1200" b="1" dirty="0"/>
          </a:p>
        </p:txBody>
      </p:sp>
      <p:grpSp>
        <p:nvGrpSpPr>
          <p:cNvPr id="20" name="Group 19">
            <a:extLst>
              <a:ext uri="{FF2B5EF4-FFF2-40B4-BE49-F238E27FC236}">
                <a16:creationId xmlns:a16="http://schemas.microsoft.com/office/drawing/2014/main" id="{96BCC3B1-B921-40FD-8496-AEB56480B554}"/>
              </a:ext>
            </a:extLst>
          </p:cNvPr>
          <p:cNvGrpSpPr/>
          <p:nvPr/>
        </p:nvGrpSpPr>
        <p:grpSpPr>
          <a:xfrm>
            <a:off x="981498" y="7050274"/>
            <a:ext cx="4353216" cy="1489488"/>
            <a:chOff x="744988" y="9065150"/>
            <a:chExt cx="5804291" cy="1985977"/>
          </a:xfrm>
        </p:grpSpPr>
        <p:sp>
          <p:nvSpPr>
            <p:cNvPr id="8" name="TextBox 7">
              <a:extLst>
                <a:ext uri="{FF2B5EF4-FFF2-40B4-BE49-F238E27FC236}">
                  <a16:creationId xmlns:a16="http://schemas.microsoft.com/office/drawing/2014/main" id="{ACC1699B-F420-41C5-A599-05469982C90A}"/>
                </a:ext>
              </a:extLst>
            </p:cNvPr>
            <p:cNvSpPr txBox="1"/>
            <p:nvPr/>
          </p:nvSpPr>
          <p:spPr>
            <a:xfrm>
              <a:off x="744988" y="9065150"/>
              <a:ext cx="3192415" cy="400279"/>
            </a:xfrm>
            <a:prstGeom prst="rect">
              <a:avLst/>
            </a:prstGeom>
            <a:noFill/>
          </p:spPr>
          <p:txBody>
            <a:bodyPr wrap="none" rtlCol="0">
              <a:spAutoFit/>
            </a:bodyPr>
            <a:lstStyle/>
            <a:p>
              <a:r>
                <a:rPr lang="en-GB" sz="1351" b="1" dirty="0"/>
                <a:t>Our gold medal commitments</a:t>
              </a:r>
            </a:p>
          </p:txBody>
        </p:sp>
        <p:grpSp>
          <p:nvGrpSpPr>
            <p:cNvPr id="16" name="Group 15">
              <a:extLst>
                <a:ext uri="{FF2B5EF4-FFF2-40B4-BE49-F238E27FC236}">
                  <a16:creationId xmlns:a16="http://schemas.microsoft.com/office/drawing/2014/main" id="{6EBC695C-99E0-4D99-9B81-7A5367526B20}"/>
                </a:ext>
              </a:extLst>
            </p:cNvPr>
            <p:cNvGrpSpPr/>
            <p:nvPr/>
          </p:nvGrpSpPr>
          <p:grpSpPr>
            <a:xfrm>
              <a:off x="790707" y="9612867"/>
              <a:ext cx="881369" cy="1419449"/>
              <a:chOff x="520382" y="9951720"/>
              <a:chExt cx="881369" cy="1419449"/>
            </a:xfrm>
          </p:grpSpPr>
          <p:sp>
            <p:nvSpPr>
              <p:cNvPr id="4" name="Pentagon 3">
                <a:extLst>
                  <a:ext uri="{FF2B5EF4-FFF2-40B4-BE49-F238E27FC236}">
                    <a16:creationId xmlns:a16="http://schemas.microsoft.com/office/drawing/2014/main" id="{94F563D6-C679-4C42-B7E1-5A58716F484B}"/>
                  </a:ext>
                </a:extLst>
              </p:cNvPr>
              <p:cNvSpPr/>
              <p:nvPr/>
            </p:nvSpPr>
            <p:spPr>
              <a:xfrm>
                <a:off x="520382"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dirty="0"/>
              </a:p>
            </p:txBody>
          </p:sp>
          <p:sp>
            <p:nvSpPr>
              <p:cNvPr id="10" name="TextBox 9">
                <a:extLst>
                  <a:ext uri="{FF2B5EF4-FFF2-40B4-BE49-F238E27FC236}">
                    <a16:creationId xmlns:a16="http://schemas.microsoft.com/office/drawing/2014/main" id="{1FFAD608-7957-4117-89C7-84A633BE08EC}"/>
                  </a:ext>
                </a:extLst>
              </p:cNvPr>
              <p:cNvSpPr txBox="1"/>
              <p:nvPr/>
            </p:nvSpPr>
            <p:spPr>
              <a:xfrm>
                <a:off x="561350" y="10816831"/>
                <a:ext cx="840401" cy="554338"/>
              </a:xfrm>
              <a:prstGeom prst="rect">
                <a:avLst/>
              </a:prstGeom>
              <a:noFill/>
            </p:spPr>
            <p:txBody>
              <a:bodyPr wrap="none" rtlCol="0">
                <a:spAutoFit/>
              </a:bodyPr>
              <a:lstStyle/>
              <a:p>
                <a:pPr algn="ctr"/>
                <a:r>
                  <a:rPr lang="en-GB" sz="1051" dirty="0"/>
                  <a:t>Cancel</a:t>
                </a:r>
              </a:p>
              <a:p>
                <a:pPr algn="ctr"/>
                <a:r>
                  <a:rPr lang="en-GB" sz="1051" dirty="0"/>
                  <a:t>anytime</a:t>
                </a:r>
              </a:p>
            </p:txBody>
          </p:sp>
        </p:grpSp>
        <p:grpSp>
          <p:nvGrpSpPr>
            <p:cNvPr id="17" name="Group 16">
              <a:extLst>
                <a:ext uri="{FF2B5EF4-FFF2-40B4-BE49-F238E27FC236}">
                  <a16:creationId xmlns:a16="http://schemas.microsoft.com/office/drawing/2014/main" id="{62AA26FC-8C5B-4B8F-A7BB-F60D091F99C0}"/>
                </a:ext>
              </a:extLst>
            </p:cNvPr>
            <p:cNvGrpSpPr/>
            <p:nvPr/>
          </p:nvGrpSpPr>
          <p:grpSpPr>
            <a:xfrm>
              <a:off x="2296082" y="9612867"/>
              <a:ext cx="925896" cy="1407776"/>
              <a:chOff x="1854939" y="9951720"/>
              <a:chExt cx="925896" cy="1407776"/>
            </a:xfrm>
          </p:grpSpPr>
          <p:sp>
            <p:nvSpPr>
              <p:cNvPr id="3" name="Pentagon 2">
                <a:extLst>
                  <a:ext uri="{FF2B5EF4-FFF2-40B4-BE49-F238E27FC236}">
                    <a16:creationId xmlns:a16="http://schemas.microsoft.com/office/drawing/2014/main" id="{BE2BE40A-1909-4AC8-B0F9-32D80D354184}"/>
                  </a:ext>
                </a:extLst>
              </p:cNvPr>
              <p:cNvSpPr/>
              <p:nvPr/>
            </p:nvSpPr>
            <p:spPr>
              <a:xfrm>
                <a:off x="1891167"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a:p>
            </p:txBody>
          </p:sp>
          <p:sp>
            <p:nvSpPr>
              <p:cNvPr id="11" name="TextBox 10">
                <a:extLst>
                  <a:ext uri="{FF2B5EF4-FFF2-40B4-BE49-F238E27FC236}">
                    <a16:creationId xmlns:a16="http://schemas.microsoft.com/office/drawing/2014/main" id="{DB62BD94-2D92-4C17-BD7A-30656BEB488E}"/>
                  </a:ext>
                </a:extLst>
              </p:cNvPr>
              <p:cNvSpPr txBox="1"/>
              <p:nvPr/>
            </p:nvSpPr>
            <p:spPr>
              <a:xfrm>
                <a:off x="1854939" y="10805158"/>
                <a:ext cx="925896" cy="554338"/>
              </a:xfrm>
              <a:prstGeom prst="rect">
                <a:avLst/>
              </a:prstGeom>
              <a:noFill/>
            </p:spPr>
            <p:txBody>
              <a:bodyPr wrap="none" rtlCol="0">
                <a:spAutoFit/>
              </a:bodyPr>
              <a:lstStyle/>
              <a:p>
                <a:pPr algn="ctr"/>
                <a:r>
                  <a:rPr lang="en-GB" sz="1051" dirty="0"/>
                  <a:t>Price</a:t>
                </a:r>
              </a:p>
              <a:p>
                <a:pPr algn="ctr"/>
                <a:r>
                  <a:rPr lang="en-GB" sz="1051" dirty="0"/>
                  <a:t>matching</a:t>
                </a:r>
              </a:p>
            </p:txBody>
          </p:sp>
        </p:grpSp>
        <p:grpSp>
          <p:nvGrpSpPr>
            <p:cNvPr id="14" name="Group 13">
              <a:extLst>
                <a:ext uri="{FF2B5EF4-FFF2-40B4-BE49-F238E27FC236}">
                  <a16:creationId xmlns:a16="http://schemas.microsoft.com/office/drawing/2014/main" id="{07333112-867A-45BB-92FC-FCBDBF2CA9A8}"/>
                </a:ext>
              </a:extLst>
            </p:cNvPr>
            <p:cNvGrpSpPr/>
            <p:nvPr/>
          </p:nvGrpSpPr>
          <p:grpSpPr>
            <a:xfrm>
              <a:off x="5009968" y="9612867"/>
              <a:ext cx="1539311" cy="1423019"/>
              <a:chOff x="4739643" y="9951720"/>
              <a:chExt cx="1539311" cy="1423019"/>
            </a:xfrm>
          </p:grpSpPr>
          <p:sp>
            <p:nvSpPr>
              <p:cNvPr id="6" name="Pentagon 5">
                <a:extLst>
                  <a:ext uri="{FF2B5EF4-FFF2-40B4-BE49-F238E27FC236}">
                    <a16:creationId xmlns:a16="http://schemas.microsoft.com/office/drawing/2014/main" id="{80503256-87AB-408A-82A8-67BBB71AC178}"/>
                  </a:ext>
                </a:extLst>
              </p:cNvPr>
              <p:cNvSpPr/>
              <p:nvPr/>
            </p:nvSpPr>
            <p:spPr>
              <a:xfrm>
                <a:off x="5082578"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a:p>
            </p:txBody>
          </p:sp>
          <p:sp>
            <p:nvSpPr>
              <p:cNvPr id="12" name="TextBox 11">
                <a:extLst>
                  <a:ext uri="{FF2B5EF4-FFF2-40B4-BE49-F238E27FC236}">
                    <a16:creationId xmlns:a16="http://schemas.microsoft.com/office/drawing/2014/main" id="{775F0C65-B00E-4200-A6BF-24957823F83B}"/>
                  </a:ext>
                </a:extLst>
              </p:cNvPr>
              <p:cNvSpPr txBox="1"/>
              <p:nvPr/>
            </p:nvSpPr>
            <p:spPr>
              <a:xfrm>
                <a:off x="4739643" y="10820400"/>
                <a:ext cx="1539311" cy="554339"/>
              </a:xfrm>
              <a:prstGeom prst="rect">
                <a:avLst/>
              </a:prstGeom>
              <a:noFill/>
            </p:spPr>
            <p:txBody>
              <a:bodyPr wrap="none" rtlCol="0">
                <a:spAutoFit/>
              </a:bodyPr>
              <a:lstStyle/>
              <a:p>
                <a:pPr algn="ctr"/>
                <a:r>
                  <a:rPr lang="en-GB" sz="1051" dirty="0"/>
                  <a:t>Rent within</a:t>
                </a:r>
              </a:p>
              <a:p>
                <a:pPr algn="ctr"/>
                <a:r>
                  <a:rPr lang="en-GB" sz="1051" dirty="0"/>
                  <a:t>4 weeks or no fee</a:t>
                </a:r>
              </a:p>
            </p:txBody>
          </p:sp>
        </p:grpSp>
        <p:grpSp>
          <p:nvGrpSpPr>
            <p:cNvPr id="15" name="Group 14">
              <a:extLst>
                <a:ext uri="{FF2B5EF4-FFF2-40B4-BE49-F238E27FC236}">
                  <a16:creationId xmlns:a16="http://schemas.microsoft.com/office/drawing/2014/main" id="{8E7EA218-D237-41D3-8BA3-9F86C69B7FB7}"/>
                </a:ext>
              </a:extLst>
            </p:cNvPr>
            <p:cNvGrpSpPr/>
            <p:nvPr/>
          </p:nvGrpSpPr>
          <p:grpSpPr>
            <a:xfrm>
              <a:off x="3621500" y="9612867"/>
              <a:ext cx="1295655" cy="1438260"/>
              <a:chOff x="3067763" y="9951720"/>
              <a:chExt cx="1295655" cy="1438260"/>
            </a:xfrm>
          </p:grpSpPr>
          <p:sp>
            <p:nvSpPr>
              <p:cNvPr id="5" name="Pentagon 4">
                <a:extLst>
                  <a:ext uri="{FF2B5EF4-FFF2-40B4-BE49-F238E27FC236}">
                    <a16:creationId xmlns:a16="http://schemas.microsoft.com/office/drawing/2014/main" id="{CCE47C5E-EFE3-4E32-AFC4-29A4F1AE6A9B}"/>
                  </a:ext>
                </a:extLst>
              </p:cNvPr>
              <p:cNvSpPr/>
              <p:nvPr/>
            </p:nvSpPr>
            <p:spPr>
              <a:xfrm>
                <a:off x="3288869" y="9951720"/>
                <a:ext cx="853440" cy="822960"/>
              </a:xfrm>
              <a:prstGeom prst="pentagon">
                <a:avLst/>
              </a:prstGeom>
              <a:solidFill>
                <a:srgbClr val="FFCC99"/>
              </a:solidFill>
              <a:ln>
                <a:solidFill>
                  <a:srgbClr val="FFCC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89" rIns="68580" bIns="34289" numCol="1" spcCol="0" rtlCol="0" fromWordArt="0" anchor="ctr" anchorCtr="0" forceAA="0" compatLnSpc="1">
                <a:prstTxWarp prst="textNoShape">
                  <a:avLst/>
                </a:prstTxWarp>
                <a:noAutofit/>
              </a:bodyPr>
              <a:lstStyle/>
              <a:p>
                <a:pPr algn="ctr"/>
                <a:endParaRPr lang="en-GB" sz="1351"/>
              </a:p>
            </p:txBody>
          </p:sp>
          <p:sp>
            <p:nvSpPr>
              <p:cNvPr id="13" name="TextBox 12">
                <a:extLst>
                  <a:ext uri="{FF2B5EF4-FFF2-40B4-BE49-F238E27FC236}">
                    <a16:creationId xmlns:a16="http://schemas.microsoft.com/office/drawing/2014/main" id="{880774EF-74A9-410B-B544-4FF378F80A3B}"/>
                  </a:ext>
                </a:extLst>
              </p:cNvPr>
              <p:cNvSpPr txBox="1"/>
              <p:nvPr/>
            </p:nvSpPr>
            <p:spPr>
              <a:xfrm>
                <a:off x="3067763" y="10835642"/>
                <a:ext cx="1295655" cy="554338"/>
              </a:xfrm>
              <a:prstGeom prst="rect">
                <a:avLst/>
              </a:prstGeom>
              <a:noFill/>
            </p:spPr>
            <p:txBody>
              <a:bodyPr wrap="none" rtlCol="0">
                <a:spAutoFit/>
              </a:bodyPr>
              <a:lstStyle/>
              <a:p>
                <a:pPr algn="ctr"/>
                <a:r>
                  <a:rPr lang="en-GB" sz="1051" dirty="0"/>
                  <a:t>Commit to </a:t>
                </a:r>
              </a:p>
              <a:p>
                <a:pPr algn="ctr"/>
                <a:r>
                  <a:rPr lang="en-GB" sz="1051" dirty="0"/>
                  <a:t>reducing costs</a:t>
                </a:r>
              </a:p>
            </p:txBody>
          </p:sp>
        </p:grpSp>
      </p:grpSp>
      <p:pic>
        <p:nvPicPr>
          <p:cNvPr id="19" name="Picture 18">
            <a:extLst>
              <a:ext uri="{FF2B5EF4-FFF2-40B4-BE49-F238E27FC236}">
                <a16:creationId xmlns:a16="http://schemas.microsoft.com/office/drawing/2014/main" id="{6DB73EFC-C899-457E-A97E-1E5EC08017C2}"/>
              </a:ext>
            </a:extLst>
          </p:cNvPr>
          <p:cNvPicPr>
            <a:picLocks noChangeAspect="1"/>
          </p:cNvPicPr>
          <p:nvPr/>
        </p:nvPicPr>
        <p:blipFill>
          <a:blip r:embed="rId2"/>
          <a:stretch>
            <a:fillRect/>
          </a:stretch>
        </p:blipFill>
        <p:spPr>
          <a:xfrm>
            <a:off x="4112793" y="2731029"/>
            <a:ext cx="2443842" cy="2180659"/>
          </a:xfrm>
          <a:prstGeom prst="rect">
            <a:avLst/>
          </a:prstGeom>
        </p:spPr>
      </p:pic>
      <p:sp>
        <p:nvSpPr>
          <p:cNvPr id="21" name="Rectangle 20">
            <a:extLst>
              <a:ext uri="{FF2B5EF4-FFF2-40B4-BE49-F238E27FC236}">
                <a16:creationId xmlns:a16="http://schemas.microsoft.com/office/drawing/2014/main" id="{9BE4FC66-E962-4F0B-8813-825D1E70F698}"/>
              </a:ext>
            </a:extLst>
          </p:cNvPr>
          <p:cNvSpPr/>
          <p:nvPr/>
        </p:nvSpPr>
        <p:spPr>
          <a:xfrm>
            <a:off x="418067" y="560834"/>
            <a:ext cx="6021865" cy="1938992"/>
          </a:xfrm>
          <a:prstGeom prst="rect">
            <a:avLst/>
          </a:prstGeom>
        </p:spPr>
        <p:txBody>
          <a:bodyPr wrap="square">
            <a:spAutoFit/>
          </a:bodyPr>
          <a:lstStyle/>
          <a:p>
            <a:r>
              <a:rPr lang="en-US" sz="1200" b="1" dirty="0"/>
              <a:t>Welcome</a:t>
            </a:r>
          </a:p>
          <a:p>
            <a:r>
              <a:rPr lang="en-US" sz="1200" dirty="0"/>
              <a:t>Thank you for taking the time to consider Century21 Sterling Property Management as your property investment and / or management partner. We look forward to assisting you too in every way possible, and to build a long relationship in serving your needs.</a:t>
            </a:r>
            <a:endParaRPr lang="en-GB" sz="1200" dirty="0"/>
          </a:p>
          <a:p>
            <a:r>
              <a:rPr lang="en-US" sz="1200" dirty="0"/>
              <a:t> </a:t>
            </a:r>
            <a:endParaRPr lang="en-GB" sz="1200" dirty="0"/>
          </a:p>
          <a:p>
            <a:r>
              <a:rPr lang="en-US" sz="1200" b="1" dirty="0"/>
              <a:t>Century21 - Relentless</a:t>
            </a:r>
            <a:endParaRPr lang="en-GB" sz="1200" b="1" dirty="0"/>
          </a:p>
          <a:p>
            <a:r>
              <a:rPr lang="en-US" sz="1200" dirty="0"/>
              <a:t>Century21 Sterling Property Management is a full-service brokerage focusing on Property Investment, Management, Leasing, and Sales. We manage homes in Moore County, Hoke County, Richmond Country and Hartnett County. Our aim is to work relentlessly to exceed your expectations. </a:t>
            </a:r>
          </a:p>
        </p:txBody>
      </p:sp>
      <p:sp>
        <p:nvSpPr>
          <p:cNvPr id="22" name="Rectangle 21">
            <a:extLst>
              <a:ext uri="{FF2B5EF4-FFF2-40B4-BE49-F238E27FC236}">
                <a16:creationId xmlns:a16="http://schemas.microsoft.com/office/drawing/2014/main" id="{73B85AE2-DCA2-46CC-A6CA-0BC1BF8190AE}"/>
              </a:ext>
            </a:extLst>
          </p:cNvPr>
          <p:cNvSpPr/>
          <p:nvPr/>
        </p:nvSpPr>
        <p:spPr>
          <a:xfrm>
            <a:off x="434996" y="5322641"/>
            <a:ext cx="6121639" cy="1384995"/>
          </a:xfrm>
          <a:prstGeom prst="rect">
            <a:avLst/>
          </a:prstGeom>
        </p:spPr>
        <p:txBody>
          <a:bodyPr wrap="square">
            <a:spAutoFit/>
          </a:bodyPr>
          <a:lstStyle/>
          <a:p>
            <a:r>
              <a:rPr lang="en-US" sz="1200" b="1" dirty="0"/>
              <a:t>Our mission goals are:</a:t>
            </a:r>
            <a:endParaRPr lang="en-GB" sz="1200" b="1" dirty="0"/>
          </a:p>
          <a:p>
            <a:pPr marL="214317" indent="-214317">
              <a:buFont typeface="Arial" panose="020B0604020202020204" pitchFamily="34" charset="0"/>
              <a:buChar char="•"/>
            </a:pPr>
            <a:r>
              <a:rPr lang="en-US" sz="1200" dirty="0"/>
              <a:t>To serve our investors in helping them acquire properties that perform as expected</a:t>
            </a:r>
            <a:endParaRPr lang="en-GB" sz="1200" dirty="0"/>
          </a:p>
          <a:p>
            <a:pPr marL="214317" indent="-214317">
              <a:buFont typeface="Arial" panose="020B0604020202020204" pitchFamily="34" charset="0"/>
              <a:buChar char="•"/>
            </a:pPr>
            <a:r>
              <a:rPr lang="en-US" sz="1200" dirty="0"/>
              <a:t>To serve our clients by taking care of their properties as if they were our own and market to maximize revenue</a:t>
            </a:r>
            <a:endParaRPr lang="en-GB" sz="1200" dirty="0"/>
          </a:p>
          <a:p>
            <a:pPr marL="214317" indent="-214317">
              <a:buFont typeface="Arial" panose="020B0604020202020204" pitchFamily="34" charset="0"/>
              <a:buChar char="•"/>
            </a:pPr>
            <a:r>
              <a:rPr lang="en-US" sz="1200" dirty="0"/>
              <a:t>To give our tenants and residents a fair, honest and harmonious rental experience</a:t>
            </a:r>
            <a:endParaRPr lang="en-GB" sz="1200" dirty="0"/>
          </a:p>
          <a:p>
            <a:pPr marL="214317" indent="-214317">
              <a:buFont typeface="Arial" panose="020B0604020202020204" pitchFamily="34" charset="0"/>
              <a:buChar char="•"/>
            </a:pPr>
            <a:r>
              <a:rPr lang="en-US" sz="1200" dirty="0"/>
              <a:t>To serve our team members by constantly training them and helping them reach their highest professional potential.</a:t>
            </a:r>
          </a:p>
        </p:txBody>
      </p:sp>
    </p:spTree>
    <p:extLst>
      <p:ext uri="{BB962C8B-B14F-4D97-AF65-F5344CB8AC3E}">
        <p14:creationId xmlns:p14="http://schemas.microsoft.com/office/powerpoint/2010/main" val="3947363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45E970-B6ED-468F-8C82-E111BCB26581}"/>
              </a:ext>
            </a:extLst>
          </p:cNvPr>
          <p:cNvSpPr/>
          <p:nvPr/>
        </p:nvSpPr>
        <p:spPr>
          <a:xfrm>
            <a:off x="669969" y="582535"/>
            <a:ext cx="5984831" cy="5628144"/>
          </a:xfrm>
          <a:prstGeom prst="rect">
            <a:avLst/>
          </a:prstGeom>
        </p:spPr>
        <p:txBody>
          <a:bodyPr wrap="square">
            <a:spAutoFit/>
          </a:bodyPr>
          <a:lstStyle/>
          <a:p>
            <a:pPr marL="308618" marR="137163" algn="just">
              <a:spcBef>
                <a:spcPts val="451"/>
              </a:spcBef>
              <a:spcAft>
                <a:spcPts val="451"/>
              </a:spcAft>
            </a:pPr>
            <a:r>
              <a:rPr lang="en-US" sz="1400" b="1" dirty="0">
                <a:solidFill>
                  <a:srgbClr val="000000"/>
                </a:solidFill>
                <a:latin typeface="Calibri" panose="020F0502020204030204" pitchFamily="34" charset="0"/>
                <a:cs typeface="Calibri" panose="020F0502020204030204" pitchFamily="34" charset="0"/>
              </a:rPr>
              <a:t>5 reasons our clients chose Century21 Sterling Property Management</a:t>
            </a:r>
            <a:endParaRPr lang="en-GB" sz="1400" b="1" dirty="0">
              <a:solidFill>
                <a:srgbClr val="000000"/>
              </a:solidFill>
              <a:latin typeface="Calibri" panose="020F0502020204030204" pitchFamily="34" charset="0"/>
              <a:cs typeface="Calibri" panose="020F0502020204030204" pitchFamily="34" charset="0"/>
            </a:endParaRPr>
          </a:p>
          <a:p>
            <a:pPr algn="just">
              <a:lnSpc>
                <a:spcPts val="902"/>
              </a:lnSpc>
              <a:spcAft>
                <a:spcPts val="600"/>
              </a:spcAft>
            </a:pPr>
            <a:r>
              <a:rPr lang="en-US" sz="1100" dirty="0">
                <a:ea typeface="Calibri" panose="020F0502020204030204" pitchFamily="34" charset="0"/>
                <a:cs typeface="Times New Roman" panose="02020603050405020304" pitchFamily="18" charset="0"/>
              </a:rPr>
              <a:t> </a:t>
            </a:r>
            <a:endParaRPr lang="en-GB" sz="1100" dirty="0">
              <a:ea typeface="Calibri" panose="020F0502020204030204" pitchFamily="34" charset="0"/>
              <a:cs typeface="Times New Roman" panose="02020603050405020304" pitchFamily="18" charset="0"/>
            </a:endParaRPr>
          </a:p>
          <a:p>
            <a:pPr marL="273851" marR="137163" indent="-204794" algn="just">
              <a:lnSpc>
                <a:spcPct val="107000"/>
              </a:lnSpc>
              <a:spcBef>
                <a:spcPts val="38"/>
              </a:spcBef>
              <a:buFont typeface="+mj-lt"/>
              <a:buAutoNum type="arabicPeriod"/>
            </a:pPr>
            <a:endParaRPr lang="en-US"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Real estate professionals: </a:t>
            </a:r>
            <a:r>
              <a:rPr lang="en-US" sz="1100" dirty="0">
                <a:solidFill>
                  <a:srgbClr val="000000"/>
                </a:solidFill>
                <a:latin typeface="Calibri" panose="020F0502020204030204" pitchFamily="34" charset="0"/>
                <a:cs typeface="Calibri" panose="020F0502020204030204" pitchFamily="34" charset="0"/>
              </a:rPr>
              <a:t>All of our property investment and management team are qualified Realtors. We aim to give the best service possible by responding quickly to all requests. You will have one primary contact - one Email, one Phone Number, one Person – but with a back-up contact. All our property managers are qualified Military Relocation Professionals, with in-depth experience to help our military relocation from one place to another. </a:t>
            </a:r>
          </a:p>
          <a:p>
            <a:pPr marL="273851" marR="137163" indent="-204794" algn="just">
              <a:lnSpc>
                <a:spcPct val="107000"/>
              </a:lnSpc>
              <a:spcBef>
                <a:spcPts val="38"/>
              </a:spcBef>
              <a:buFont typeface="+mj-lt"/>
              <a:buAutoNum type="arabicPeriod"/>
            </a:pPr>
            <a:endParaRPr lang="en-US" sz="1100" b="1"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Investment market expertise: </a:t>
            </a:r>
            <a:r>
              <a:rPr lang="en-US" sz="1100" dirty="0">
                <a:solidFill>
                  <a:srgbClr val="000000"/>
                </a:solidFill>
                <a:latin typeface="Calibri" panose="020F0502020204030204" pitchFamily="34" charset="0"/>
                <a:cs typeface="Calibri" panose="020F0502020204030204" pitchFamily="34" charset="0"/>
              </a:rPr>
              <a:t>As owners of several properties, the management team of Century21 Sterling Property Management knows what it takes to successfully invest in property.  </a:t>
            </a:r>
          </a:p>
          <a:p>
            <a:pPr marL="273851" marR="137163" indent="-204794" algn="just">
              <a:lnSpc>
                <a:spcPct val="107000"/>
              </a:lnSpc>
              <a:spcBef>
                <a:spcPts val="38"/>
              </a:spcBef>
              <a:buFont typeface="+mj-lt"/>
              <a:buAutoNum type="arabicPeriod"/>
            </a:pPr>
            <a:endParaRPr lang="en-US" sz="1100" b="1"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Top Notch Marketing: </a:t>
            </a:r>
            <a:r>
              <a:rPr lang="en-US" sz="1100" dirty="0">
                <a:solidFill>
                  <a:srgbClr val="000000"/>
                </a:solidFill>
                <a:latin typeface="Calibri" panose="020F0502020204030204" pitchFamily="34" charset="0"/>
                <a:cs typeface="Calibri" panose="020F0502020204030204" pitchFamily="34" charset="0"/>
              </a:rPr>
              <a:t>The Century 21 marketing capability is second to none. With Century21 Sterling Property Management, your home will be listed on the Century21 website, syndicating to over 200 property websites. We also market through the local Multiple Listing Services (MLS) and specialist military sites such as </a:t>
            </a:r>
            <a:r>
              <a:rPr lang="en-US" sz="1100" dirty="0">
                <a:solidFill>
                  <a:srgbClr val="000000"/>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AHRN.com</a:t>
            </a:r>
            <a:r>
              <a:rPr lang="en-US" sz="1100" dirty="0">
                <a:solidFill>
                  <a:srgbClr val="000000"/>
                </a:solidFill>
                <a:latin typeface="Calibri" panose="020F0502020204030204" pitchFamily="34" charset="0"/>
                <a:cs typeface="Calibri" panose="020F0502020204030204" pitchFamily="34" charset="0"/>
              </a:rPr>
              <a:t>, </a:t>
            </a:r>
            <a:r>
              <a:rPr lang="en-US" sz="1100" dirty="0">
                <a:solidFill>
                  <a:srgbClr val="00000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MilitaryByOwner.com</a:t>
            </a:r>
            <a:r>
              <a:rPr lang="en-US" sz="1100" dirty="0">
                <a:solidFill>
                  <a:srgbClr val="000000"/>
                </a:solidFill>
                <a:latin typeface="Calibri" panose="020F0502020204030204" pitchFamily="34" charset="0"/>
                <a:cs typeface="Calibri" panose="020F0502020204030204" pitchFamily="34" charset="0"/>
              </a:rPr>
              <a:t> and </a:t>
            </a:r>
            <a:r>
              <a:rPr lang="en-US" sz="1100" dirty="0" err="1">
                <a:solidFill>
                  <a:srgbClr val="000000"/>
                </a:solidFill>
                <a:latin typeface="Calibri" panose="020F0502020204030204" pitchFamily="34" charset="0"/>
                <a:cs typeface="Calibri" panose="020F0502020204030204" pitchFamily="34" charset="0"/>
              </a:rPr>
              <a:t>MyBaseGuide</a:t>
            </a:r>
            <a:r>
              <a:rPr lang="en-US" sz="1100" dirty="0">
                <a:solidFill>
                  <a:srgbClr val="000000"/>
                </a:solidFill>
                <a:latin typeface="Calibri" panose="020F0502020204030204" pitchFamily="34" charset="0"/>
                <a:cs typeface="Calibri" panose="020F0502020204030204" pitchFamily="34" charset="0"/>
              </a:rPr>
              <a:t>. </a:t>
            </a:r>
            <a:r>
              <a:rPr lang="en-US" sz="1100" dirty="0"/>
              <a:t>Our unique “Golden Ruler” will tell you who is looking and fine tune your listing going forward. </a:t>
            </a:r>
          </a:p>
          <a:p>
            <a:pPr marL="273851" marR="137163" indent="-204794" algn="just">
              <a:lnSpc>
                <a:spcPct val="107000"/>
              </a:lnSpc>
              <a:spcBef>
                <a:spcPts val="38"/>
              </a:spcBef>
              <a:buFont typeface="+mj-lt"/>
              <a:buAutoNum type="arabicPeriod"/>
            </a:pPr>
            <a:endParaRPr lang="en-US" sz="1100" dirty="0"/>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Streamlined processes: </a:t>
            </a:r>
            <a:r>
              <a:rPr lang="en-US" sz="1100" dirty="0">
                <a:solidFill>
                  <a:srgbClr val="000000"/>
                </a:solidFill>
                <a:latin typeface="Calibri" panose="020F0502020204030204" pitchFamily="34" charset="0"/>
                <a:cs typeface="Calibri" panose="020F0502020204030204" pitchFamily="34" charset="0"/>
              </a:rPr>
              <a:t>Our systems automate much of the routine property management work enabling us to keep costs down. Collecting rent when it's due, and disbursing it to owners quickly, is one of our highest priorities. Owners and tenants can monitor status through their own portals. Funds (and financial statements) are disbursed to our owners electronically each month.</a:t>
            </a:r>
            <a:endParaRPr lang="en-GB"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endParaRPr lang="en-GB" sz="1100" dirty="0">
              <a:solidFill>
                <a:srgbClr val="000000"/>
              </a:solidFill>
              <a:latin typeface="Calibri" panose="020F0502020204030204" pitchFamily="34" charset="0"/>
              <a:cs typeface="Calibri" panose="020F0502020204030204" pitchFamily="34" charset="0"/>
            </a:endParaRPr>
          </a:p>
          <a:p>
            <a:pPr marL="273851" marR="137163" indent="-204794" algn="just">
              <a:lnSpc>
                <a:spcPct val="107000"/>
              </a:lnSpc>
              <a:spcBef>
                <a:spcPts val="38"/>
              </a:spcBef>
              <a:buFont typeface="+mj-lt"/>
              <a:buAutoNum type="arabicPeriod"/>
            </a:pPr>
            <a:r>
              <a:rPr lang="en-US" sz="1100" b="1" dirty="0">
                <a:solidFill>
                  <a:srgbClr val="000000"/>
                </a:solidFill>
                <a:latin typeface="Calibri" panose="020F0502020204030204" pitchFamily="34" charset="0"/>
                <a:cs typeface="Calibri" panose="020F0502020204030204" pitchFamily="34" charset="0"/>
              </a:rPr>
              <a:t>Responsive maintenance: </a:t>
            </a:r>
            <a:r>
              <a:rPr lang="en-US" sz="1100" dirty="0">
                <a:solidFill>
                  <a:srgbClr val="000000"/>
                </a:solidFill>
                <a:latin typeface="Calibri" panose="020F0502020204030204" pitchFamily="34" charset="0"/>
                <a:cs typeface="Calibri" panose="020F0502020204030204" pitchFamily="34" charset="0"/>
              </a:rPr>
              <a:t>We have close links with experts in many fields, from plumbers, electricians, heating and air and pest management. Our relationships mean that we can choose the best person for the job and provide it at a competitive rate for our clients. The truth is that it can be frustratingly difficult in this area to get quality maintenance professionals to fix problems in a timely manner. Our experience and clout make a difference. </a:t>
            </a:r>
            <a:endParaRPr lang="en-GB" sz="1100" dirty="0">
              <a:solidFill>
                <a:srgbClr val="000000"/>
              </a:solidFill>
              <a:latin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D8F1F320-9C03-4697-B7E5-56E822D7D00D}"/>
              </a:ext>
            </a:extLst>
          </p:cNvPr>
          <p:cNvSpPr/>
          <p:nvPr/>
        </p:nvSpPr>
        <p:spPr>
          <a:xfrm>
            <a:off x="669969" y="6210679"/>
            <a:ext cx="5784619" cy="2668359"/>
          </a:xfrm>
          <a:prstGeom prst="rect">
            <a:avLst/>
          </a:prstGeom>
        </p:spPr>
        <p:txBody>
          <a:bodyPr wrap="square">
            <a:spAutoFit/>
          </a:bodyPr>
          <a:lstStyle/>
          <a:p>
            <a:pPr marL="69057" marR="137163">
              <a:lnSpc>
                <a:spcPct val="107000"/>
              </a:lnSpc>
              <a:spcBef>
                <a:spcPts val="38"/>
              </a:spcBef>
            </a:pPr>
            <a:endParaRPr lang="en-GB" sz="1100" dirty="0">
              <a:solidFill>
                <a:srgbClr val="000000"/>
              </a:solidFill>
              <a:latin typeface="Calibri" panose="020F0502020204030204" pitchFamily="34" charset="0"/>
              <a:cs typeface="Calibri" panose="020F0502020204030204" pitchFamily="34" charset="0"/>
            </a:endParaRPr>
          </a:p>
          <a:p>
            <a:pPr marL="69059" marR="137163">
              <a:lnSpc>
                <a:spcPts val="1031"/>
              </a:lnSpc>
              <a:spcBef>
                <a:spcPts val="451"/>
              </a:spcBef>
              <a:spcAft>
                <a:spcPts val="451"/>
              </a:spcAft>
            </a:pPr>
            <a:r>
              <a:rPr lang="en-US" sz="1200" b="1" dirty="0">
                <a:solidFill>
                  <a:srgbClr val="000000"/>
                </a:solidFill>
                <a:latin typeface="Calibri" panose="020F0502020204030204" pitchFamily="34" charset="0"/>
                <a:ea typeface="Arial" panose="020B0604020202020204" pitchFamily="34" charset="0"/>
                <a:cs typeface="Times New Roman" panose="02020603050405020304" pitchFamily="18" charset="0"/>
              </a:rPr>
              <a:t>Licenses and Affiliations</a:t>
            </a:r>
            <a:endParaRPr lang="en-GB" sz="1200" b="1" dirty="0">
              <a:solidFill>
                <a:srgbClr val="000000"/>
              </a:solidFill>
              <a:latin typeface="Calibri" panose="020F0502020204030204" pitchFamily="34" charset="0"/>
              <a:ea typeface="Arial" panose="020B0604020202020204" pitchFamily="34" charset="0"/>
              <a:cs typeface="Times New Roman" panose="02020603050405020304" pitchFamily="18" charset="0"/>
            </a:endParaRPr>
          </a:p>
          <a:p>
            <a:pPr marL="69059" marR="137163" algn="just">
              <a:lnSpc>
                <a:spcPct val="107000"/>
              </a:lnSpc>
              <a:spcBef>
                <a:spcPts val="38"/>
              </a:spcBef>
              <a:spcAft>
                <a:spcPts val="600"/>
              </a:spcAft>
            </a:pPr>
            <a:r>
              <a:rPr lang="en-US" sz="1100" dirty="0">
                <a:solidFill>
                  <a:srgbClr val="000000"/>
                </a:solidFill>
                <a:latin typeface="Calibri" panose="020F0502020204030204" pitchFamily="34" charset="0"/>
                <a:cs typeface="Calibri" panose="020F0502020204030204" pitchFamily="34" charset="0"/>
              </a:rPr>
              <a:t>We are members of the National Association of Residential Property Managers (</a:t>
            </a:r>
            <a:r>
              <a:rPr lang="en-US" sz="1100" dirty="0">
                <a:solidFill>
                  <a:srgbClr val="000000"/>
                </a:solid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narpm.org</a:t>
            </a:r>
            <a:r>
              <a:rPr lang="en-US" sz="1100" dirty="0">
                <a:solidFill>
                  <a:srgbClr val="000000"/>
                </a:solidFill>
                <a:latin typeface="Calibri" panose="020F0502020204030204" pitchFamily="34" charset="0"/>
                <a:cs typeface="Calibri" panose="020F0502020204030204" pitchFamily="34" charset="0"/>
              </a:rPr>
              <a:t>), National Association of Realtors (</a:t>
            </a:r>
            <a:r>
              <a:rPr lang="en-US" sz="1100" dirty="0">
                <a:solidFill>
                  <a:srgbClr val="000000"/>
                </a:solidFill>
                <a:latin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realtor.org</a:t>
            </a:r>
            <a:r>
              <a:rPr lang="en-US" sz="1100" dirty="0">
                <a:solidFill>
                  <a:srgbClr val="000000"/>
                </a:solidFill>
                <a:latin typeface="Calibri" panose="020F0502020204030204" pitchFamily="34" charset="0"/>
                <a:cs typeface="Calibri" panose="020F0502020204030204" pitchFamily="34" charset="0"/>
              </a:rPr>
              <a:t>), the North Carolina Association of Realtors </a:t>
            </a:r>
            <a:r>
              <a:rPr lang="en-US" sz="1100" dirty="0">
                <a:solidFill>
                  <a:srgbClr val="000000"/>
                </a:solidFill>
                <a:latin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www.ncrealtors.org</a:t>
            </a:r>
            <a:r>
              <a:rPr lang="en-US" sz="1100" dirty="0">
                <a:solidFill>
                  <a:srgbClr val="000000"/>
                </a:solidFill>
                <a:latin typeface="Calibri" panose="020F0502020204030204" pitchFamily="34" charset="0"/>
                <a:cs typeface="Calibri" panose="020F0502020204030204" pitchFamily="34" charset="0"/>
              </a:rPr>
              <a:t>), the Mid Carolina Regional Association of Realtors (</a:t>
            </a:r>
            <a:r>
              <a:rPr lang="en-US" sz="1100" dirty="0">
                <a:solidFill>
                  <a:srgbClr val="000000"/>
                </a:solidFill>
                <a:latin typeface="Calibri" panose="020F050202020403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www.mcrar.com</a:t>
            </a:r>
            <a:r>
              <a:rPr lang="en-US" sz="1100" dirty="0">
                <a:solidFill>
                  <a:srgbClr val="000000"/>
                </a:solidFill>
                <a:latin typeface="Calibri" panose="020F0502020204030204" pitchFamily="34" charset="0"/>
                <a:cs typeface="Calibri" panose="020F0502020204030204" pitchFamily="34" charset="0"/>
              </a:rPr>
              <a:t>), and the Longleaf Pine Association of Realtors (Fayetteville) ( </a:t>
            </a:r>
            <a:r>
              <a:rPr lang="en-US" sz="1100" dirty="0">
                <a:solidFill>
                  <a:srgbClr val="000000"/>
                </a:solidFill>
                <a:latin typeface="Calibri" panose="020F0502020204030204" pitchFamily="34" charset="0"/>
                <a:cs typeface="Calibri" panose="020F0502020204030204" pitchFamily="34" charset="0"/>
                <a:hlinkClick r:id="rId8">
                  <a:extLst>
                    <a:ext uri="{A12FA001-AC4F-418D-AE19-62706E023703}">
                      <ahyp:hlinkClr xmlns:ahyp="http://schemas.microsoft.com/office/drawing/2018/hyperlinkcolor" val="tx"/>
                    </a:ext>
                  </a:extLst>
                </a:hlinkClick>
              </a:rPr>
              <a:t>www.longleafpinerealtors.com</a:t>
            </a:r>
            <a:r>
              <a:rPr lang="en-US" sz="1100" dirty="0">
                <a:solidFill>
                  <a:srgbClr val="000000"/>
                </a:solidFill>
                <a:latin typeface="Calibri" panose="020F0502020204030204" pitchFamily="34" charset="0"/>
                <a:cs typeface="Calibri" panose="020F0502020204030204" pitchFamily="34" charset="0"/>
              </a:rPr>
              <a:t>). Each one of them has a code of ethics that we review regularly and measure ourselves by. You can review them at your leisure by going to each of their websites.</a:t>
            </a:r>
            <a:endParaRPr lang="en-GB" sz="1100" dirty="0">
              <a:solidFill>
                <a:srgbClr val="000000"/>
              </a:solidFill>
              <a:latin typeface="Calibri" panose="020F0502020204030204" pitchFamily="34" charset="0"/>
              <a:cs typeface="Calibri" panose="020F0502020204030204" pitchFamily="34" charset="0"/>
            </a:endParaRPr>
          </a:p>
          <a:p>
            <a:pPr marL="69059" marR="137163" algn="just">
              <a:lnSpc>
                <a:spcPct val="107000"/>
              </a:lnSpc>
              <a:spcBef>
                <a:spcPts val="38"/>
              </a:spcBef>
              <a:spcAft>
                <a:spcPts val="600"/>
              </a:spcAft>
            </a:pPr>
            <a:r>
              <a:rPr lang="en-US" sz="1100" dirty="0">
                <a:solidFill>
                  <a:srgbClr val="000000"/>
                </a:solidFill>
                <a:latin typeface="Calibri" panose="020F0502020204030204" pitchFamily="34" charset="0"/>
                <a:cs typeface="Calibri" panose="020F0502020204030204" pitchFamily="34" charset="0"/>
              </a:rPr>
              <a:t> </a:t>
            </a:r>
            <a:endParaRPr lang="en-GB" sz="1100" dirty="0">
              <a:solidFill>
                <a:srgbClr val="000000"/>
              </a:solidFill>
              <a:latin typeface="Calibri" panose="020F0502020204030204" pitchFamily="34" charset="0"/>
              <a:cs typeface="Calibri" panose="020F0502020204030204" pitchFamily="34" charset="0"/>
            </a:endParaRPr>
          </a:p>
          <a:p>
            <a:pPr marL="69059" marR="137163" algn="just">
              <a:lnSpc>
                <a:spcPct val="107000"/>
              </a:lnSpc>
              <a:spcBef>
                <a:spcPts val="38"/>
              </a:spcBef>
              <a:spcAft>
                <a:spcPts val="600"/>
              </a:spcAft>
            </a:pPr>
            <a:r>
              <a:rPr lang="en-US" sz="1100" dirty="0">
                <a:solidFill>
                  <a:srgbClr val="000000"/>
                </a:solidFill>
                <a:latin typeface="Calibri" panose="020F0502020204030204" pitchFamily="34" charset="0"/>
                <a:cs typeface="Calibri" panose="020F0502020204030204" pitchFamily="34" charset="0"/>
              </a:rPr>
              <a:t>Every industry has its trade association who offer designations for their members to demonstrate their knowledge, professionalism and commitment to the industry. Property Management is no exception. The National Association of Residential Property Managers is our trade association and is dedicated to training the professional management community. </a:t>
            </a:r>
            <a:endParaRPr lang="en-GB" sz="11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1309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EFCE543-FAFD-4099-A833-1AA410CCF6A9}"/>
              </a:ext>
            </a:extLst>
          </p:cNvPr>
          <p:cNvSpPr/>
          <p:nvPr/>
        </p:nvSpPr>
        <p:spPr>
          <a:xfrm>
            <a:off x="567159" y="352960"/>
            <a:ext cx="5464646" cy="7755841"/>
          </a:xfrm>
          <a:prstGeom prst="rect">
            <a:avLst/>
          </a:prstGeom>
        </p:spPr>
        <p:txBody>
          <a:bodyPr wrap="square">
            <a:spAutoFit/>
          </a:bodyPr>
          <a:lstStyle/>
          <a:p>
            <a:pPr marL="308618" marR="137163">
              <a:spcBef>
                <a:spcPts val="451"/>
              </a:spcBef>
              <a:spcAft>
                <a:spcPts val="451"/>
              </a:spcAft>
            </a:pPr>
            <a:r>
              <a:rPr lang="en-GB" sz="1799" b="1" dirty="0">
                <a:solidFill>
                  <a:srgbClr val="000000"/>
                </a:solidFill>
                <a:latin typeface="Calibri" panose="020F0502020204030204" pitchFamily="34" charset="0"/>
                <a:cs typeface="Calibri" panose="020F0502020204030204" pitchFamily="34" charset="0"/>
              </a:rPr>
              <a:t>Maximizing your property investment</a:t>
            </a:r>
          </a:p>
          <a:p>
            <a:pPr marL="308618" marR="137163">
              <a:spcBef>
                <a:spcPts val="451"/>
              </a:spcBef>
              <a:spcAft>
                <a:spcPts val="451"/>
              </a:spcAft>
            </a:pPr>
            <a:r>
              <a:rPr lang="en-GB" sz="1500" dirty="0">
                <a:solidFill>
                  <a:srgbClr val="000000"/>
                </a:solidFill>
                <a:latin typeface="Calibri" panose="020F0502020204030204" pitchFamily="34" charset="0"/>
                <a:cs typeface="Calibri" panose="020F0502020204030204" pitchFamily="34" charset="0"/>
              </a:rPr>
              <a:t>Our streamlined processes will make your experience as seamless as possible.</a:t>
            </a:r>
          </a:p>
          <a:p>
            <a:pPr marL="308618" marR="137163">
              <a:spcBef>
                <a:spcPts val="451"/>
              </a:spcBef>
              <a:spcAft>
                <a:spcPts val="451"/>
              </a:spcAft>
            </a:pPr>
            <a:endParaRPr lang="en-GB" sz="1200" b="1"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Investors</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As successful property owners, we know how to find properties that will rent successfully</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Our expertise will help you to choose a good property, identifying the costs you will encounter that could jeopardize your investment</a:t>
            </a:r>
          </a:p>
          <a:p>
            <a:pPr marL="394345" marR="137163" lvl="1">
              <a:spcBef>
                <a:spcPts val="451"/>
              </a:spcBef>
              <a:spcAft>
                <a:spcPts val="451"/>
              </a:spcAft>
            </a:pPr>
            <a:endParaRPr lang="en-GB" sz="1200"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Owners</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As an owner, you want to be sure that your property is being well looked after. </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You also want to ensure it is rented to credit-worthy tenants </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Apply common sense, acting in the way we would for our own property</a:t>
            </a:r>
          </a:p>
          <a:p>
            <a:pPr marL="565801" marR="137163" indent="-257182">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Vacation rentals</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If you have invested in a vacation rental, you understand the frustration that if can be just about managing problems when you arrive</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And when you are not there, it is just a succession of bills to pay.</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We can help you to rent your property when you are not there, either short or medium term</a:t>
            </a:r>
            <a:endParaRPr lang="en-US" sz="1500" dirty="0">
              <a:solidFill>
                <a:srgbClr val="000000"/>
              </a:solidFill>
              <a:latin typeface="Calibri" panose="020F0502020204030204" pitchFamily="34" charset="0"/>
              <a:cs typeface="Calibri" panose="020F0502020204030204" pitchFamily="34" charset="0"/>
            </a:endParaRPr>
          </a:p>
          <a:p>
            <a:pPr marR="137163">
              <a:spcBef>
                <a:spcPts val="451"/>
              </a:spcBef>
              <a:spcAft>
                <a:spcPts val="451"/>
              </a:spcAft>
            </a:pPr>
            <a:endParaRPr lang="en-US" sz="1200" b="1" dirty="0">
              <a:solidFill>
                <a:srgbClr val="000000"/>
              </a:solidFill>
              <a:latin typeface="Calibri" panose="020F0502020204030204" pitchFamily="34" charset="0"/>
              <a:cs typeface="Calibri" panose="020F0502020204030204" pitchFamily="34" charset="0"/>
            </a:endParaRPr>
          </a:p>
          <a:p>
            <a:pPr marR="137163">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Special Rates for Military</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We can also advise all military personnel on their options for buying a property instead of renting. All MRPs have a strong understanding of your rights and entitlements, with regard to VA loans, reducing closing costs. </a:t>
            </a:r>
          </a:p>
          <a:p>
            <a:pPr marL="565801" marR="137163" indent="-257182">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8540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A8CCF2A-FD0E-46FC-A0A3-B2E665B2A369}"/>
              </a:ext>
            </a:extLst>
          </p:cNvPr>
          <p:cNvSpPr/>
          <p:nvPr/>
        </p:nvSpPr>
        <p:spPr>
          <a:xfrm>
            <a:off x="1164636" y="1403216"/>
            <a:ext cx="4528728" cy="6727483"/>
          </a:xfrm>
          <a:prstGeom prst="rect">
            <a:avLst/>
          </a:prstGeom>
        </p:spPr>
        <p:txBody>
          <a:bodyPr wrap="square">
            <a:spAutoFit/>
          </a:bodyPr>
          <a:lstStyle/>
          <a:p>
            <a:pPr>
              <a:lnSpc>
                <a:spcPct val="107000"/>
              </a:lnSpc>
              <a:spcAft>
                <a:spcPts val="600"/>
              </a:spcAft>
            </a:pPr>
            <a:r>
              <a:rPr lang="en-US" sz="1000" b="1" dirty="0">
                <a:latin typeface="Calibri" panose="020F0502020204030204" pitchFamily="34" charset="0"/>
                <a:ea typeface="Calibri" panose="020F0502020204030204" pitchFamily="34" charset="0"/>
                <a:cs typeface="Times New Roman" panose="02020603050405020304" pitchFamily="18" charset="0"/>
              </a:rPr>
              <a:t>Taking the stress out of property investment and property management. Our services and benefits (10 things you are glad we solved for you)</a:t>
            </a:r>
            <a:endParaRPr lang="en-GB" sz="1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US" sz="1000" dirty="0">
                <a:latin typeface="Calibri" panose="020F0502020204030204" pitchFamily="34" charset="0"/>
                <a:ea typeface="Calibri" panose="020F0502020204030204" pitchFamily="34" charset="0"/>
                <a:cs typeface="Calibri" panose="020F0502020204030204" pitchFamily="34" charset="0"/>
              </a:rPr>
              <a:t> </a:t>
            </a:r>
          </a:p>
          <a:p>
            <a:pPr>
              <a:lnSpc>
                <a:spcPct val="107000"/>
              </a:lnSpc>
              <a:spcAft>
                <a:spcPts val="600"/>
              </a:spcAft>
            </a:pPr>
            <a:r>
              <a:rPr lang="en-US" sz="1200" b="1" dirty="0">
                <a:latin typeface="Calibri" panose="020F0502020204030204" pitchFamily="34" charset="0"/>
                <a:ea typeface="Calibri" panose="020F0502020204030204" pitchFamily="34" charset="0"/>
                <a:cs typeface="Calibri" panose="020F0502020204030204" pitchFamily="34" charset="0"/>
              </a:rPr>
              <a:t>Investment</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Explaining the market. </a:t>
            </a:r>
            <a:r>
              <a:rPr lang="en-US" sz="1000" dirty="0">
                <a:latin typeface="Calibri" panose="020F0502020204030204" pitchFamily="34" charset="0"/>
                <a:ea typeface="Calibri" panose="020F0502020204030204" pitchFamily="34" charset="0"/>
                <a:cs typeface="Calibri" panose="020F0502020204030204" pitchFamily="34" charset="0"/>
              </a:rPr>
              <a:t>We will take you on a free tour the different neighborhoods, explaining the different investment options, recommendations for short and long term rentals and explaining local conditions. </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Finding great properties</a:t>
            </a:r>
            <a:r>
              <a:rPr lang="en-US" sz="1000" dirty="0">
                <a:latin typeface="Calibri" panose="020F0502020204030204" pitchFamily="34" charset="0"/>
                <a:ea typeface="Calibri" panose="020F0502020204030204" pitchFamily="34" charset="0"/>
                <a:cs typeface="Calibri" panose="020F0502020204030204" pitchFamily="34" charset="0"/>
              </a:rPr>
              <a:t>: We look at the market every day, looking for great investment properties and opportunities. Many of our investment properties have been secured at 10% below appraisal value.  </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Getting great value for money: </a:t>
            </a:r>
            <a:r>
              <a:rPr lang="en-US" sz="1000" dirty="0">
                <a:latin typeface="Calibri" panose="020F0502020204030204" pitchFamily="34" charset="0"/>
                <a:ea typeface="Calibri" panose="020F0502020204030204" pitchFamily="34" charset="0"/>
                <a:cs typeface="Calibri" panose="020F0502020204030204" pitchFamily="34" charset="0"/>
              </a:rPr>
              <a:t>we are not financial or mortgage advisors, but we have a good idea of what is possible, what has worked for other investors, and we can put you in touch with experts. Ability to identify the true costs of purchasing an investment property including hidden costs. </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Help with purchasing remotely: </a:t>
            </a:r>
            <a:r>
              <a:rPr lang="en-US" sz="1000" dirty="0">
                <a:latin typeface="Calibri" panose="020F0502020204030204" pitchFamily="34" charset="0"/>
                <a:ea typeface="Calibri" panose="020F0502020204030204" pitchFamily="34" charset="0"/>
                <a:cs typeface="Calibri" panose="020F0502020204030204" pitchFamily="34" charset="0"/>
              </a:rPr>
              <a:t>Many of our clients have purchased properties remotely, trusting our judgement and expertise. Using video conferencing for viewings, and digital signatures, you don’t have to live here to buy here. </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Real estate process expertise: </a:t>
            </a:r>
            <a:r>
              <a:rPr lang="en-US" sz="1000" dirty="0">
                <a:latin typeface="Calibri" panose="020F0502020204030204" pitchFamily="34" charset="0"/>
                <a:ea typeface="Calibri" panose="020F0502020204030204" pitchFamily="34" charset="0"/>
                <a:cs typeface="Calibri" panose="020F0502020204030204" pitchFamily="34" charset="0"/>
              </a:rPr>
              <a:t>We have learned many of the secrets to successful investment, from being ready for first-mover advantage, through identifying problems during the due diligence phase, to closing and readying the property for rental. In short, having someone an expert to guide you through the process of buying an investment property pays dividends. We will work with you so you can take advantage of great investment opportunities when they arise</a:t>
            </a: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Managing upgrades and remodels: </a:t>
            </a:r>
            <a:r>
              <a:rPr lang="en-US" sz="1000" dirty="0">
                <a:latin typeface="Calibri" panose="020F0502020204030204" pitchFamily="34" charset="0"/>
                <a:ea typeface="Calibri" panose="020F0502020204030204" pitchFamily="34" charset="0"/>
                <a:cs typeface="Calibri" panose="020F0502020204030204" pitchFamily="34" charset="0"/>
              </a:rPr>
              <a:t>Able to manage projects to make your property more marketable. </a:t>
            </a:r>
            <a:r>
              <a:rPr lang="en-US" sz="1000" dirty="0">
                <a:solidFill>
                  <a:srgbClr val="000000"/>
                </a:solidFill>
                <a:latin typeface="Calibri" panose="020F0502020204030204" pitchFamily="34" charset="0"/>
                <a:ea typeface="Calibri" panose="020F0502020204030204" pitchFamily="34" charset="0"/>
                <a:cs typeface="Calibri" panose="020F0502020204030204" pitchFamily="34" charset="0"/>
              </a:rPr>
              <a:t>Getting your investment ready for renting at the earliest opportunity. </a:t>
            </a:r>
            <a:endParaRPr lang="en-GB" sz="900" dirty="0">
              <a:latin typeface="Calibri" panose="020F0502020204030204" pitchFamily="34" charset="0"/>
              <a:ea typeface="Calibri" panose="020F0502020204030204" pitchFamily="34" charset="0"/>
              <a:cs typeface="Times New Roman" panose="02020603050405020304" pitchFamily="18" charset="0"/>
            </a:endParaRPr>
          </a:p>
          <a:p>
            <a:pPr marL="257182" indent="-257182">
              <a:lnSpc>
                <a:spcPct val="107000"/>
              </a:lnSpc>
              <a:spcAft>
                <a:spcPts val="600"/>
              </a:spcAft>
              <a:buFont typeface="+mj-lt"/>
              <a:buAutoNum type="arabicPeriod"/>
            </a:pPr>
            <a:r>
              <a:rPr lang="en-US" sz="1000" b="1" dirty="0">
                <a:latin typeface="Calibri" panose="020F0502020204030204" pitchFamily="34" charset="0"/>
                <a:ea typeface="Calibri" panose="020F0502020204030204" pitchFamily="34" charset="0"/>
                <a:cs typeface="Calibri" panose="020F0502020204030204" pitchFamily="34" charset="0"/>
              </a:rPr>
              <a:t>Access to key professionals </a:t>
            </a:r>
            <a:r>
              <a:rPr lang="en-US" sz="1000" dirty="0">
                <a:latin typeface="Calibri" panose="020F0502020204030204" pitchFamily="34" charset="0"/>
                <a:ea typeface="Calibri" panose="020F0502020204030204" pitchFamily="34" charset="0"/>
                <a:cs typeface="Calibri" panose="020F0502020204030204" pitchFamily="34" charset="0"/>
              </a:rPr>
              <a:t>– for newcomers to the area, finding good professionals can be difficult. We have a number of recommended mortgage advisors, real estate attorneys, top notch inspectors, contractors and so on. We take no fee from these recommendations, so you can be sure they are impartial. </a:t>
            </a:r>
            <a:r>
              <a:rPr lang="en-US" sz="1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Leveraging our relationships with maintenance and repair vendors, saving you money</a:t>
            </a:r>
          </a:p>
          <a:p>
            <a:pPr>
              <a:lnSpc>
                <a:spcPct val="107000"/>
              </a:lnSpc>
              <a:spcAft>
                <a:spcPts val="600"/>
              </a:spcAft>
            </a:pPr>
            <a:endParaRPr lang="en-US" sz="1000" dirty="0">
              <a:latin typeface="Calibri" panose="020F0502020204030204" pitchFamily="34" charset="0"/>
              <a:ea typeface="Calibri" panose="020F0502020204030204" pitchFamily="34" charset="0"/>
              <a:cs typeface="Calibri" panose="020F0502020204030204" pitchFamily="34" charset="0"/>
            </a:endParaRPr>
          </a:p>
          <a:p>
            <a:pPr marL="257182" indent="-257182">
              <a:lnSpc>
                <a:spcPct val="107000"/>
              </a:lnSpc>
              <a:buFont typeface="+mj-lt"/>
              <a:buAutoNum type="arabicPeriod"/>
            </a:pPr>
            <a:endParaRPr lang="en-GB" sz="1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4565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BECB3F-ABA1-4665-927B-F26BD4CAFBF7}"/>
              </a:ext>
            </a:extLst>
          </p:cNvPr>
          <p:cNvSpPr/>
          <p:nvPr/>
        </p:nvSpPr>
        <p:spPr>
          <a:xfrm>
            <a:off x="844806" y="1301617"/>
            <a:ext cx="5168388" cy="6798721"/>
          </a:xfrm>
          <a:prstGeom prst="rect">
            <a:avLst/>
          </a:prstGeom>
        </p:spPr>
        <p:txBody>
          <a:bodyPr wrap="square">
            <a:spAutoFit/>
          </a:bodyPr>
          <a:lstStyle/>
          <a:p>
            <a:pPr>
              <a:lnSpc>
                <a:spcPct val="107000"/>
              </a:lnSpc>
              <a:spcAft>
                <a:spcPts val="600"/>
              </a:spcAft>
            </a:pPr>
            <a:r>
              <a:rPr lang="en-US" sz="1000" b="1" dirty="0">
                <a:latin typeface="Calibri" panose="020F0502020204030204" pitchFamily="34" charset="0"/>
                <a:ea typeface="Calibri" panose="020F0502020204030204" pitchFamily="34" charset="0"/>
                <a:cs typeface="Times New Roman" panose="02020603050405020304" pitchFamily="18" charset="0"/>
              </a:rPr>
              <a:t>Taking the stress out of property investment and property management. Our services and benefits (10 things you are glad we solved for you)</a:t>
            </a:r>
            <a:endParaRPr lang="en-GB" sz="1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US" sz="1000" dirty="0">
                <a:latin typeface="Calibri" panose="020F0502020204030204" pitchFamily="34" charset="0"/>
                <a:ea typeface="Calibri" panose="020F0502020204030204" pitchFamily="34" charset="0"/>
                <a:cs typeface="Calibri" panose="020F0502020204030204" pitchFamily="34" charset="0"/>
              </a:rPr>
              <a:t> </a:t>
            </a:r>
          </a:p>
          <a:p>
            <a:pPr>
              <a:lnSpc>
                <a:spcPct val="107000"/>
              </a:lnSpc>
              <a:spcAft>
                <a:spcPts val="600"/>
              </a:spcAft>
            </a:pPr>
            <a:r>
              <a:rPr lang="en-GB" sz="1100" b="1" dirty="0">
                <a:latin typeface="Calibri" panose="020F0502020204030204" pitchFamily="34" charset="0"/>
                <a:ea typeface="Calibri" panose="020F0502020204030204" pitchFamily="34" charset="0"/>
                <a:cs typeface="Times New Roman" panose="02020603050405020304" pitchFamily="18" charset="0"/>
              </a:rPr>
              <a:t>Property management</a:t>
            </a: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Maximizing rental income: </a:t>
            </a:r>
            <a:r>
              <a:rPr lang="en-US" sz="1000" dirty="0">
                <a:solidFill>
                  <a:srgbClr val="000000"/>
                </a:solidFill>
                <a:latin typeface="Calibri" panose="020F0502020204030204" pitchFamily="34" charset="0"/>
                <a:cs typeface="Calibri" panose="020F0502020204030204" pitchFamily="34" charset="0"/>
              </a:rPr>
              <a:t>We commit to renting your property quickly. A month  unrented is equivalent to 10% of lost revenue. Our efforts go far beyond putting your property in the MLS and syndicating to the various real estate sites across the web. With Century 21, we  deliver effective marketing plans that include the latest digital strategies to generate demand and attract credit-worthy tenants.. Our experience at Century 21 Sterling provides all the forms and does all the screening: finding quality tenants is a breeze with us. </a:t>
            </a: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Finding good tenants: </a:t>
            </a:r>
            <a:r>
              <a:rPr lang="en-US" sz="1000" dirty="0">
                <a:solidFill>
                  <a:srgbClr val="000000"/>
                </a:solidFill>
                <a:latin typeface="Calibri" panose="020F0502020204030204" pitchFamily="34" charset="0"/>
                <a:cs typeface="Calibri" panose="020F0502020204030204" pitchFamily="34" charset="0"/>
              </a:rPr>
              <a:t>our processes allow us to quickly check tenants’ backgrounds credit and criminal history. Our system provides a figure of merit that is easy to understand. We follow fair housing laws closely. </a:t>
            </a:r>
            <a:endParaRPr lang="en-GB" sz="1000" dirty="0">
              <a:solidFill>
                <a:srgbClr val="000000"/>
              </a:solidFill>
              <a:latin typeface="Calibri" panose="020F0502020204030204" pitchFamily="34" charset="0"/>
              <a:cs typeface="Calibri" panose="020F0502020204030204" pitchFamily="34" charset="0"/>
            </a:endParaRP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Freeing up your time (you can't put a price on that!): </a:t>
            </a:r>
            <a:r>
              <a:rPr lang="en-US" sz="1000" dirty="0">
                <a:solidFill>
                  <a:srgbClr val="000000"/>
                </a:solidFill>
                <a:latin typeface="Calibri" panose="020F0502020204030204" pitchFamily="34" charset="0"/>
                <a:cs typeface="Calibri" panose="020F0502020204030204" pitchFamily="34" charset="0"/>
              </a:rPr>
              <a:t>The truth is that something that takes us an hour make take an inexperience manager a day. ​Looking after you: We provide an on-line portal allowing you to view full accounting and deposit reports and check the status of your property from anywhere! Potential tenants can be difficult to manage. You can waste a lot of time with viewing no-shows</a:t>
            </a:r>
            <a:endParaRPr lang="en-GB" sz="1000" dirty="0">
              <a:solidFill>
                <a:srgbClr val="000000"/>
              </a:solidFill>
              <a:latin typeface="Calibri" panose="020F0502020204030204" pitchFamily="34" charset="0"/>
              <a:cs typeface="Calibri" panose="020F0502020204030204" pitchFamily="34" charset="0"/>
            </a:endParaRP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your money: </a:t>
            </a:r>
            <a:r>
              <a:rPr lang="en-US" sz="1000" dirty="0">
                <a:solidFill>
                  <a:srgbClr val="000000"/>
                </a:solidFill>
                <a:latin typeface="Calibri" panose="020F0502020204030204" pitchFamily="34" charset="0"/>
                <a:cs typeface="Calibri" panose="020F0502020204030204" pitchFamily="34" charset="0"/>
              </a:rPr>
              <a:t>Let's not forget this rental property is supposed to be a profitable investment for you. Our main priority is insuring you receive your money each month. You'll never again need to worry about your tenant's deposits or gathering the required documentation.</a:t>
            </a:r>
            <a:endParaRPr lang="en-GB" sz="1000" dirty="0">
              <a:solidFill>
                <a:srgbClr val="000000"/>
              </a:solidFill>
              <a:latin typeface="Calibri" panose="020F0502020204030204" pitchFamily="34" charset="0"/>
              <a:cs typeface="Calibri" panose="020F0502020204030204" pitchFamily="34" charset="0"/>
            </a:endParaRP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tenants: </a:t>
            </a:r>
            <a:r>
              <a:rPr lang="en-US" sz="1000" dirty="0">
                <a:solidFill>
                  <a:srgbClr val="000000"/>
                </a:solidFill>
                <a:latin typeface="Calibri" panose="020F0502020204030204" pitchFamily="34" charset="0"/>
                <a:cs typeface="Calibri" panose="020F0502020204030204" pitchFamily="34" charset="0"/>
              </a:rPr>
              <a:t>We will deal with your tenants: If you've ever self-managed you may have found yourself in the scenario where your tenant is facing an emergency and you are busy and can't come to their rescue. Partner with Century 21 Property Management and you'll never do this again!</a:t>
            </a:r>
            <a:endParaRPr lang="en-GB" sz="1000" dirty="0">
              <a:solidFill>
                <a:srgbClr val="000000"/>
              </a:solidFill>
              <a:latin typeface="Calibri" panose="020F0502020204030204" pitchFamily="34" charset="0"/>
              <a:cs typeface="Calibri" panose="020F0502020204030204" pitchFamily="34" charset="0"/>
            </a:endParaRPr>
          </a:p>
          <a:p>
            <a:pPr marL="257182" indent="-257182">
              <a:lnSpc>
                <a:spcPct val="107000"/>
              </a:lnSpc>
              <a:spcAft>
                <a:spcPts val="600"/>
              </a:spcAft>
              <a:buFont typeface="+mj-lt"/>
              <a:buAutoNum type="arabicPeriod"/>
            </a:pPr>
            <a:r>
              <a:rPr lang="en-US" sz="1000" b="1" dirty="0">
                <a:solidFill>
                  <a:srgbClr val="000000"/>
                </a:solidFill>
                <a:latin typeface="Calibri" panose="020F0502020204030204" pitchFamily="34" charset="0"/>
                <a:cs typeface="Calibri" panose="020F0502020204030204" pitchFamily="34" charset="0"/>
              </a:rPr>
              <a:t>Looking after your property: </a:t>
            </a:r>
            <a:r>
              <a:rPr lang="en-US" sz="1000" dirty="0">
                <a:solidFill>
                  <a:srgbClr val="000000"/>
                </a:solidFill>
                <a:latin typeface="Calibri" panose="020F0502020204030204" pitchFamily="34" charset="0"/>
                <a:cs typeface="Calibri" panose="020F0502020204030204" pitchFamily="34" charset="0"/>
              </a:rPr>
              <a:t>Century 21 has a team dedicated to the repairs and maintenance on your properties. They'll provide options and navigate you through any speed bumps that occur along the way. We conduct property inspections every 6 months on your property to insure everything is going great with your rental home. </a:t>
            </a:r>
            <a:endParaRPr lang="en-GB" sz="1000" dirty="0">
              <a:solidFill>
                <a:srgbClr val="000000"/>
              </a:solidFill>
              <a:latin typeface="Calibri" panose="020F0502020204030204" pitchFamily="34" charset="0"/>
              <a:cs typeface="Calibri" panose="020F0502020204030204" pitchFamily="34" charset="0"/>
            </a:endParaRPr>
          </a:p>
          <a:p>
            <a:pPr marL="257182" indent="-257182">
              <a:lnSpc>
                <a:spcPct val="107000"/>
              </a:lnSpc>
              <a:spcAft>
                <a:spcPts val="600"/>
              </a:spcAft>
              <a:buFont typeface="+mj-lt"/>
              <a:buAutoNum type="arabicPeriod"/>
            </a:pPr>
            <a:r>
              <a:rPr lang="en-US" sz="1000" dirty="0">
                <a:solidFill>
                  <a:srgbClr val="000000"/>
                </a:solidFill>
                <a:latin typeface="Calibri" panose="020F0502020204030204" pitchFamily="34" charset="0"/>
                <a:cs typeface="Calibri" panose="020F0502020204030204" pitchFamily="34" charset="0"/>
              </a:rPr>
              <a:t>​</a:t>
            </a:r>
            <a:r>
              <a:rPr lang="en-US" sz="1000" b="1" dirty="0">
                <a:solidFill>
                  <a:srgbClr val="000000"/>
                </a:solidFill>
                <a:latin typeface="Calibri" panose="020F0502020204030204" pitchFamily="34" charset="0"/>
                <a:cs typeface="Calibri" panose="020F0502020204030204" pitchFamily="34" charset="0"/>
              </a:rPr>
              <a:t>Being compliant: </a:t>
            </a:r>
            <a:r>
              <a:rPr lang="en-US" sz="1000" dirty="0">
                <a:solidFill>
                  <a:srgbClr val="000000"/>
                </a:solidFill>
                <a:latin typeface="Calibri" panose="020F0502020204030204" pitchFamily="34" charset="0"/>
                <a:cs typeface="Calibri" panose="020F0502020204030204" pitchFamily="34" charset="0"/>
              </a:rPr>
              <a:t>Keeping up-to-date with the latest landlord-tenant laws is no mean feat. Our job is to understand the most current landlord- tenant laws. Having a team of Century 21 professionals on your side who are knowledgeable and well-versed on the most current landlord-tenant laws. </a:t>
            </a:r>
          </a:p>
          <a:p>
            <a:pPr marL="257182" indent="-257182">
              <a:lnSpc>
                <a:spcPct val="107000"/>
              </a:lnSpc>
              <a:buFont typeface="+mj-lt"/>
              <a:buAutoNum type="arabicPeriod"/>
            </a:pPr>
            <a:endParaRPr lang="en-GB" sz="1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88130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76DC20-30CE-4181-B40B-5224C86D313D}"/>
              </a:ext>
            </a:extLst>
          </p:cNvPr>
          <p:cNvSpPr/>
          <p:nvPr/>
        </p:nvSpPr>
        <p:spPr>
          <a:xfrm>
            <a:off x="775504" y="631430"/>
            <a:ext cx="4955214" cy="8089394"/>
          </a:xfrm>
          <a:prstGeom prst="rect">
            <a:avLst/>
          </a:prstGeom>
        </p:spPr>
        <p:txBody>
          <a:bodyPr wrap="square">
            <a:spAutoFit/>
          </a:bodyPr>
          <a:lstStyle/>
          <a:p>
            <a:pPr marL="308618" marR="137163">
              <a:spcBef>
                <a:spcPts val="451"/>
              </a:spcBef>
              <a:spcAft>
                <a:spcPts val="451"/>
              </a:spcAft>
            </a:pPr>
            <a:r>
              <a:rPr lang="en-GB" sz="1799" b="1" dirty="0">
                <a:solidFill>
                  <a:srgbClr val="000000"/>
                </a:solidFill>
                <a:latin typeface="Calibri" panose="020F0502020204030204" pitchFamily="34" charset="0"/>
                <a:cs typeface="Calibri" panose="020F0502020204030204" pitchFamily="34" charset="0"/>
              </a:rPr>
              <a:t>Maximizing your property income</a:t>
            </a:r>
          </a:p>
          <a:p>
            <a:pPr marL="308618" marR="137163">
              <a:spcBef>
                <a:spcPts val="451"/>
              </a:spcBef>
              <a:spcAft>
                <a:spcPts val="451"/>
              </a:spcAft>
            </a:pPr>
            <a:r>
              <a:rPr lang="en-GB" sz="1500" dirty="0">
                <a:solidFill>
                  <a:srgbClr val="000000"/>
                </a:solidFill>
                <a:latin typeface="Calibri" panose="020F0502020204030204" pitchFamily="34" charset="0"/>
                <a:cs typeface="Calibri" panose="020F0502020204030204" pitchFamily="34" charset="0"/>
              </a:rPr>
              <a:t>Our streamlined processes will transform your property ownership into a pleasure. </a:t>
            </a:r>
          </a:p>
          <a:p>
            <a:pPr marL="308618" marR="137163">
              <a:spcBef>
                <a:spcPts val="451"/>
              </a:spcBef>
              <a:spcAft>
                <a:spcPts val="451"/>
              </a:spcAft>
            </a:pPr>
            <a:endParaRPr lang="en-GB" sz="451" b="1"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Step 1 - Agreeing how we will work together</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First of all, you discuss how you want us to work together and what we are responsible for</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Next we agree a fee structure and how we will handle monies and disburse payments</a:t>
            </a:r>
          </a:p>
          <a:p>
            <a:pPr marL="565801" marR="137163" indent="-257182">
              <a:spcBef>
                <a:spcPts val="451"/>
              </a:spcBef>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How you want us to handle issues (application of common sense)</a:t>
            </a:r>
          </a:p>
          <a:p>
            <a:pPr marL="51435" marR="137163">
              <a:spcBef>
                <a:spcPts val="451"/>
              </a:spcBef>
              <a:spcAft>
                <a:spcPts val="451"/>
              </a:spcAft>
            </a:pPr>
            <a:endParaRPr lang="en-GB" sz="1200" dirty="0">
              <a:solidFill>
                <a:srgbClr val="000000"/>
              </a:solidFill>
              <a:latin typeface="Calibri" panose="020F0502020204030204" pitchFamily="34" charset="0"/>
              <a:cs typeface="Calibri" panose="020F0502020204030204" pitchFamily="34" charset="0"/>
            </a:endParaRPr>
          </a:p>
          <a:p>
            <a:pPr marL="51435" marR="137163">
              <a:spcBef>
                <a:spcPts val="451"/>
              </a:spcBef>
              <a:spcAft>
                <a:spcPts val="451"/>
              </a:spcAft>
            </a:pPr>
            <a:r>
              <a:rPr lang="en-GB" sz="1200" b="1" dirty="0">
                <a:solidFill>
                  <a:srgbClr val="000000"/>
                </a:solidFill>
                <a:latin typeface="Calibri" panose="020F0502020204030204" pitchFamily="34" charset="0"/>
                <a:cs typeface="Calibri" panose="020F0502020204030204" pitchFamily="34" charset="0"/>
              </a:rPr>
              <a:t>	Step 2 - Getting your property ready for rent</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Agreeing what to rent for</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Setting dates – for viewing, start of tenancy</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Agreeing a marketing strategy</a:t>
            </a:r>
          </a:p>
          <a:p>
            <a:pPr marL="565801" marR="137163" indent="-257182">
              <a:spcBef>
                <a:spcPts val="451"/>
              </a:spcBef>
              <a:spcAft>
                <a:spcPts val="451"/>
              </a:spcAft>
              <a:buFont typeface="Arial" panose="020B0604020202020204" pitchFamily="34" charset="0"/>
              <a:buChar char="•"/>
            </a:pPr>
            <a:r>
              <a:rPr lang="en-GB" sz="1200" dirty="0">
                <a:solidFill>
                  <a:srgbClr val="000000"/>
                </a:solidFill>
                <a:latin typeface="Calibri" panose="020F0502020204030204" pitchFamily="34" charset="0"/>
                <a:cs typeface="Calibri" panose="020F0502020204030204" pitchFamily="34" charset="0"/>
              </a:rPr>
              <a:t>Lockboxes, keys and signs</a:t>
            </a:r>
          </a:p>
          <a:p>
            <a:pPr marL="565801" marR="137163" indent="-257182">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R="137163">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	Step 3 - Finding good tenants</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Viewing arrangements</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Application process / credit screening</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Organizing the move-on – deposits, keys, walk-throughs and updating the property management systems</a:t>
            </a:r>
          </a:p>
          <a:p>
            <a:pPr marL="565801" marR="137163" indent="-257182">
              <a:spcBef>
                <a:spcPts val="451"/>
              </a:spcBef>
              <a:spcAft>
                <a:spcPts val="451"/>
              </a:spcAft>
              <a:buFont typeface="Arial" panose="020B0604020202020204" pitchFamily="34" charset="0"/>
              <a:buChar char="•"/>
            </a:pPr>
            <a:endParaRPr lang="en-US" sz="1200" dirty="0">
              <a:solidFill>
                <a:srgbClr val="000000"/>
              </a:solidFill>
              <a:latin typeface="Calibri" panose="020F0502020204030204" pitchFamily="34" charset="0"/>
              <a:cs typeface="Calibri" panose="020F0502020204030204" pitchFamily="34" charset="0"/>
            </a:endParaRPr>
          </a:p>
          <a:p>
            <a:pPr marL="308618" marR="137163">
              <a:spcBef>
                <a:spcPts val="451"/>
              </a:spcBef>
              <a:spcAft>
                <a:spcPts val="451"/>
              </a:spcAft>
            </a:pPr>
            <a:r>
              <a:rPr lang="en-US" sz="1200" b="1" dirty="0">
                <a:solidFill>
                  <a:srgbClr val="000000"/>
                </a:solidFill>
                <a:latin typeface="Calibri" panose="020F0502020204030204" pitchFamily="34" charset="0"/>
                <a:cs typeface="Calibri" panose="020F0502020204030204" pitchFamily="34" charset="0"/>
              </a:rPr>
              <a:t>Step 4 - Managing the day-to-day</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Making sure the rent is paid</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Handling service requests and regular maintenance</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Periodic property reviews</a:t>
            </a:r>
          </a:p>
          <a:p>
            <a:pPr marL="565801" marR="137163" indent="-257182">
              <a:spcBef>
                <a:spcPts val="451"/>
              </a:spcBef>
              <a:spcAft>
                <a:spcPts val="451"/>
              </a:spcAft>
              <a:buFont typeface="Arial" panose="020B0604020202020204" pitchFamily="34" charset="0"/>
              <a:buChar char="•"/>
            </a:pPr>
            <a:r>
              <a:rPr lang="en-US" sz="1200" dirty="0">
                <a:solidFill>
                  <a:srgbClr val="000000"/>
                </a:solidFill>
                <a:latin typeface="Calibri" panose="020F0502020204030204" pitchFamily="34" charset="0"/>
                <a:cs typeface="Calibri" panose="020F0502020204030204" pitchFamily="34" charset="0"/>
              </a:rPr>
              <a:t>Managing move-out and transition</a:t>
            </a:r>
            <a:endParaRPr lang="en-US" sz="15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64042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9E5C80C-EA59-4D9A-8BC2-1DF0EF9BD8E8}"/>
              </a:ext>
            </a:extLst>
          </p:cNvPr>
          <p:cNvSpPr txBox="1"/>
          <p:nvPr/>
        </p:nvSpPr>
        <p:spPr>
          <a:xfrm>
            <a:off x="937687" y="318559"/>
            <a:ext cx="4811182" cy="4273029"/>
          </a:xfrm>
          <a:prstGeom prst="rect">
            <a:avLst/>
          </a:prstGeom>
          <a:noFill/>
        </p:spPr>
        <p:txBody>
          <a:bodyPr wrap="square" rtlCol="0">
            <a:spAutoFit/>
          </a:bodyPr>
          <a:lstStyle/>
          <a:p>
            <a:pPr algn="ctr"/>
            <a:r>
              <a:rPr lang="en-GB" sz="2402" dirty="0"/>
              <a:t>CENTURY 21 STERLING</a:t>
            </a:r>
          </a:p>
          <a:p>
            <a:pPr algn="ctr"/>
            <a:r>
              <a:rPr lang="en-GB" sz="2402" dirty="0"/>
              <a:t>Property Management Team</a:t>
            </a:r>
          </a:p>
          <a:p>
            <a:pPr algn="ctr"/>
            <a:endParaRPr lang="en-GB" sz="2402" dirty="0"/>
          </a:p>
          <a:p>
            <a:pPr algn="ctr"/>
            <a:r>
              <a:rPr lang="en-GB" sz="2402" dirty="0"/>
              <a:t>RELENTLESS</a:t>
            </a:r>
          </a:p>
          <a:p>
            <a:pPr algn="ctr"/>
            <a:endParaRPr lang="en-GB" sz="2402" dirty="0"/>
          </a:p>
          <a:p>
            <a:pPr lvl="1"/>
            <a:r>
              <a:rPr lang="en-GB" sz="1351" dirty="0"/>
              <a:t>For a free quotation or consultation about property investment or property management, including an assessment of how much your property will rent for, please contact:</a:t>
            </a:r>
          </a:p>
          <a:p>
            <a:pPr lvl="1"/>
            <a:endParaRPr lang="en-GB" sz="1200" dirty="0"/>
          </a:p>
          <a:p>
            <a:pPr lvl="1"/>
            <a:r>
              <a:rPr lang="en-GB" sz="1351" dirty="0"/>
              <a:t>David McKean</a:t>
            </a:r>
          </a:p>
          <a:p>
            <a:pPr lvl="1"/>
            <a:r>
              <a:rPr lang="en-GB" sz="1351" dirty="0"/>
              <a:t>Property Management </a:t>
            </a:r>
          </a:p>
          <a:p>
            <a:pPr lvl="1"/>
            <a:r>
              <a:rPr lang="en-GB" sz="1351" dirty="0">
                <a:hlinkClick r:id="rId2"/>
              </a:rPr>
              <a:t>david@pinehursthomes.com</a:t>
            </a:r>
            <a:endParaRPr lang="en-GB" sz="1351" dirty="0"/>
          </a:p>
          <a:p>
            <a:pPr lvl="1"/>
            <a:endParaRPr lang="en-GB" sz="1351" dirty="0"/>
          </a:p>
          <a:p>
            <a:pPr lvl="1"/>
            <a:r>
              <a:rPr lang="en-GB" sz="1351" dirty="0"/>
              <a:t>Phone – 910 691 3151</a:t>
            </a:r>
          </a:p>
          <a:p>
            <a:pPr algn="ctr"/>
            <a:endParaRPr lang="en-GB" sz="1799" dirty="0"/>
          </a:p>
        </p:txBody>
      </p:sp>
      <p:sp>
        <p:nvSpPr>
          <p:cNvPr id="4" name="Rectangle 3">
            <a:extLst>
              <a:ext uri="{FF2B5EF4-FFF2-40B4-BE49-F238E27FC236}">
                <a16:creationId xmlns:a16="http://schemas.microsoft.com/office/drawing/2014/main" id="{D7096391-0DA4-437E-8602-199483A1B601}"/>
              </a:ext>
            </a:extLst>
          </p:cNvPr>
          <p:cNvSpPr/>
          <p:nvPr/>
        </p:nvSpPr>
        <p:spPr>
          <a:xfrm>
            <a:off x="2057403" y="8251230"/>
            <a:ext cx="2571749" cy="715965"/>
          </a:xfrm>
          <a:prstGeom prst="rect">
            <a:avLst/>
          </a:prstGeom>
        </p:spPr>
        <p:txBody>
          <a:bodyPr>
            <a:spAutoFit/>
          </a:bodyPr>
          <a:lstStyle/>
          <a:p>
            <a:pPr algn="just"/>
            <a:r>
              <a:rPr lang="en-US" sz="1351" dirty="0"/>
              <a:t>Ask us for a FREE AND NO OBLIGATION market comparison and Realtor® price opinion.</a:t>
            </a:r>
          </a:p>
        </p:txBody>
      </p:sp>
      <p:sp>
        <p:nvSpPr>
          <p:cNvPr id="5" name="Rectangle 4">
            <a:extLst>
              <a:ext uri="{FF2B5EF4-FFF2-40B4-BE49-F238E27FC236}">
                <a16:creationId xmlns:a16="http://schemas.microsoft.com/office/drawing/2014/main" id="{3AA72EC8-4F02-415D-9AAA-95D54634F71B}"/>
              </a:ext>
            </a:extLst>
          </p:cNvPr>
          <p:cNvSpPr/>
          <p:nvPr/>
        </p:nvSpPr>
        <p:spPr>
          <a:xfrm>
            <a:off x="613832" y="4702477"/>
            <a:ext cx="6057901" cy="3437864"/>
          </a:xfrm>
          <a:prstGeom prst="rect">
            <a:avLst/>
          </a:prstGeom>
        </p:spPr>
        <p:txBody>
          <a:bodyPr wrap="square">
            <a:spAutoFit/>
          </a:bodyPr>
          <a:lstStyle/>
          <a:p>
            <a:pPr>
              <a:lnSpc>
                <a:spcPts val="902"/>
              </a:lnSpc>
              <a:spcAft>
                <a:spcPts val="600"/>
              </a:spcAft>
            </a:pPr>
            <a:r>
              <a:rPr lang="en-US" sz="1400" b="1" dirty="0">
                <a:latin typeface="Calibri" panose="020F0502020204030204" pitchFamily="34" charset="0"/>
                <a:ea typeface="Calibri" panose="020F0502020204030204" pitchFamily="34" charset="0"/>
                <a:cs typeface="Times New Roman" panose="02020603050405020304" pitchFamily="18" charset="0"/>
              </a:rPr>
              <a:t>Our key commitments to you are</a:t>
            </a:r>
            <a:endParaRPr lang="en-GB" sz="1400" b="1" dirty="0">
              <a:latin typeface="Calibri" panose="020F0502020204030204" pitchFamily="34" charset="0"/>
              <a:ea typeface="Calibri" panose="020F0502020204030204" pitchFamily="34" charset="0"/>
              <a:cs typeface="Times New Roman" panose="02020603050405020304" pitchFamily="18" charset="0"/>
            </a:endParaRPr>
          </a:p>
          <a:p>
            <a:pPr marL="273851" marR="137163" indent="-204794">
              <a:lnSpc>
                <a:spcPct val="107000"/>
              </a:lnSpc>
              <a:spcBef>
                <a:spcPts val="38"/>
              </a:spcBef>
              <a:buFont typeface="+mj-lt"/>
              <a:buAutoNum type="arabicPeriod"/>
            </a:pPr>
            <a:r>
              <a:rPr lang="en-US" sz="1200" dirty="0">
                <a:solidFill>
                  <a:srgbClr val="000000"/>
                </a:solidFill>
                <a:latin typeface="Calibri" panose="020F0502020204030204" pitchFamily="34" charset="0"/>
                <a:cs typeface="Calibri" panose="020F0502020204030204" pitchFamily="34" charset="0"/>
              </a:rPr>
              <a:t>We commit to delivering outstanding service, never settling for average. We will always treat customers, vendors, and each other with courtesy, respect and professionalism.</a:t>
            </a:r>
            <a:endParaRPr lang="en-GB" sz="1200" dirty="0">
              <a:solidFill>
                <a:srgbClr val="000000"/>
              </a:solidFill>
              <a:latin typeface="Calibri" panose="020F0502020204030204" pitchFamily="34" charset="0"/>
              <a:cs typeface="Calibri" panose="020F0502020204030204" pitchFamily="34" charset="0"/>
            </a:endParaRPr>
          </a:p>
          <a:p>
            <a:pPr marL="273851" marR="137163" indent="-204794">
              <a:lnSpc>
                <a:spcPct val="107000"/>
              </a:lnSpc>
              <a:spcBef>
                <a:spcPts val="38"/>
              </a:spcBef>
              <a:buFont typeface="+mj-lt"/>
              <a:buAutoNum type="arabicPeriod"/>
            </a:pPr>
            <a:r>
              <a:rPr lang="en-US" sz="1200" dirty="0">
                <a:solidFill>
                  <a:srgbClr val="000000"/>
                </a:solidFill>
                <a:latin typeface="Calibri" panose="020F0502020204030204" pitchFamily="34" charset="0"/>
                <a:cs typeface="Calibri" panose="020F0502020204030204" pitchFamily="34" charset="0"/>
              </a:rPr>
              <a:t>We will hire only the professional staff, consistently train them and provide leadership to move them to the best possible position of service to Century21 Sterling Property Management and our customers.</a:t>
            </a:r>
            <a:endParaRPr lang="en-GB" sz="1200" dirty="0">
              <a:solidFill>
                <a:srgbClr val="000000"/>
              </a:solidFill>
              <a:latin typeface="Calibri" panose="020F0502020204030204" pitchFamily="34" charset="0"/>
              <a:cs typeface="Calibri" panose="020F0502020204030204" pitchFamily="34" charset="0"/>
            </a:endParaRPr>
          </a:p>
          <a:p>
            <a:pPr marL="273851" marR="137163" indent="-204794">
              <a:lnSpc>
                <a:spcPct val="107000"/>
              </a:lnSpc>
              <a:spcBef>
                <a:spcPts val="38"/>
              </a:spcBef>
              <a:buFont typeface="+mj-lt"/>
              <a:buAutoNum type="arabicPeriod"/>
            </a:pPr>
            <a:r>
              <a:rPr lang="en-US" sz="1200" dirty="0">
                <a:solidFill>
                  <a:srgbClr val="000000"/>
                </a:solidFill>
                <a:latin typeface="Calibri" panose="020F0502020204030204" pitchFamily="34" charset="0"/>
                <a:cs typeface="Calibri" panose="020F0502020204030204" pitchFamily="34" charset="0"/>
              </a:rPr>
              <a:t>We will offer advanced, user-friendly and robust technology, always ensuring that we deliver great customer service.</a:t>
            </a:r>
            <a:endParaRPr lang="en-GB" sz="1200" dirty="0">
              <a:solidFill>
                <a:srgbClr val="000000"/>
              </a:solidFill>
              <a:latin typeface="Calibri" panose="020F0502020204030204" pitchFamily="34" charset="0"/>
              <a:cs typeface="Calibri" panose="020F0502020204030204" pitchFamily="34" charset="0"/>
            </a:endParaRPr>
          </a:p>
          <a:p>
            <a:pPr marL="273851" marR="137163" indent="-204794">
              <a:lnSpc>
                <a:spcPct val="107000"/>
              </a:lnSpc>
              <a:spcBef>
                <a:spcPts val="38"/>
              </a:spcBef>
              <a:buFont typeface="+mj-lt"/>
              <a:buAutoNum type="arabicPeriod"/>
            </a:pPr>
            <a:r>
              <a:rPr lang="en-US" sz="1200" dirty="0">
                <a:solidFill>
                  <a:srgbClr val="000000"/>
                </a:solidFill>
                <a:latin typeface="Calibri" panose="020F0502020204030204" pitchFamily="34" charset="0"/>
                <a:ea typeface="Times New Roman" panose="02020603050405020304" pitchFamily="18" charset="0"/>
                <a:cs typeface="Calibri" panose="020F0502020204030204" pitchFamily="34" charset="0"/>
              </a:rPr>
              <a:t>We </a:t>
            </a:r>
            <a:r>
              <a:rPr lang="en-US" sz="1200" dirty="0">
                <a:solidFill>
                  <a:srgbClr val="000000"/>
                </a:solidFill>
                <a:latin typeface="Calibri" panose="020F0502020204030204" pitchFamily="34" charset="0"/>
                <a:cs typeface="Calibri" panose="020F0502020204030204" pitchFamily="34" charset="0"/>
              </a:rPr>
              <a:t>commit that our marketing material and the information on our web site will accurately represent who we are, what we've accomplished and what we do</a:t>
            </a:r>
            <a:endParaRPr lang="en-GB" sz="1200" dirty="0">
              <a:solidFill>
                <a:srgbClr val="000000"/>
              </a:solidFill>
              <a:latin typeface="Calibri" panose="020F0502020204030204" pitchFamily="34" charset="0"/>
              <a:cs typeface="Calibri" panose="020F0502020204030204" pitchFamily="34" charset="0"/>
            </a:endParaRPr>
          </a:p>
          <a:p>
            <a:pPr marL="273851" marR="137163" indent="-204794">
              <a:lnSpc>
                <a:spcPct val="107000"/>
              </a:lnSpc>
              <a:spcBef>
                <a:spcPts val="38"/>
              </a:spcBef>
              <a:buFont typeface="+mj-lt"/>
              <a:buAutoNum type="arabicPeriod"/>
            </a:pPr>
            <a:r>
              <a:rPr lang="en-US" sz="1200" dirty="0">
                <a:solidFill>
                  <a:srgbClr val="000000"/>
                </a:solidFill>
                <a:latin typeface="Calibri" panose="020F0502020204030204" pitchFamily="34" charset="0"/>
                <a:cs typeface="Calibri" panose="020F0502020204030204" pitchFamily="34" charset="0"/>
              </a:rPr>
              <a:t>We are committed to providing our residents with a clean and safe place to live,  regardless of the rent, and put their safety at the top of our list of priorities.</a:t>
            </a:r>
            <a:endParaRPr lang="en-GB" sz="1200" dirty="0">
              <a:solidFill>
                <a:srgbClr val="000000"/>
              </a:solidFill>
              <a:latin typeface="Calibri" panose="020F0502020204030204" pitchFamily="34" charset="0"/>
              <a:cs typeface="Calibri" panose="020F0502020204030204" pitchFamily="34" charset="0"/>
            </a:endParaRPr>
          </a:p>
          <a:p>
            <a:pPr marL="273851" marR="137163" indent="-204794">
              <a:lnSpc>
                <a:spcPct val="107000"/>
              </a:lnSpc>
              <a:spcBef>
                <a:spcPts val="38"/>
              </a:spcBef>
              <a:buFont typeface="+mj-lt"/>
              <a:buAutoNum type="arabicPeriod"/>
            </a:pPr>
            <a:r>
              <a:rPr lang="en-US" sz="1200" dirty="0">
                <a:solidFill>
                  <a:srgbClr val="000000"/>
                </a:solidFill>
                <a:latin typeface="Calibri" panose="020F0502020204030204" pitchFamily="34" charset="0"/>
                <a:cs typeface="Calibri" panose="020F0502020204030204" pitchFamily="34" charset="0"/>
              </a:rPr>
              <a:t>We create a safe work environment that fosters respect and opportunity for personal and professional growth.</a:t>
            </a:r>
            <a:endParaRPr lang="en-GB" sz="1200" dirty="0">
              <a:solidFill>
                <a:srgbClr val="000000"/>
              </a:solidFill>
              <a:latin typeface="Calibri" panose="020F0502020204030204" pitchFamily="34" charset="0"/>
              <a:cs typeface="Calibri" panose="020F0502020204030204" pitchFamily="34" charset="0"/>
            </a:endParaRPr>
          </a:p>
          <a:p>
            <a:pPr marL="273851" marR="137163" indent="-204794">
              <a:lnSpc>
                <a:spcPct val="107000"/>
              </a:lnSpc>
              <a:spcBef>
                <a:spcPts val="38"/>
              </a:spcBef>
              <a:buFont typeface="+mj-lt"/>
              <a:buAutoNum type="arabicPeriod"/>
            </a:pPr>
            <a:r>
              <a:rPr lang="en-US" sz="1200" dirty="0">
                <a:solidFill>
                  <a:srgbClr val="000000"/>
                </a:solidFill>
                <a:latin typeface="Calibri" panose="020F0502020204030204" pitchFamily="34" charset="0"/>
                <a:cs typeface="Calibri" panose="020F0502020204030204" pitchFamily="34" charset="0"/>
              </a:rPr>
              <a:t>We will follow the laws (and codes of ethics) that regulate our industry.</a:t>
            </a:r>
            <a:endParaRPr lang="en-GB" sz="1200" dirty="0">
              <a:solidFill>
                <a:srgbClr val="000000"/>
              </a:solidFill>
              <a:latin typeface="Calibri" panose="020F0502020204030204" pitchFamily="34" charset="0"/>
              <a:cs typeface="Calibri" panose="020F0502020204030204" pitchFamily="34" charset="0"/>
            </a:endParaRPr>
          </a:p>
          <a:p>
            <a:pPr marL="273851" marR="137163" indent="-204794">
              <a:lnSpc>
                <a:spcPct val="107000"/>
              </a:lnSpc>
              <a:spcBef>
                <a:spcPts val="38"/>
              </a:spcBef>
              <a:buFont typeface="+mj-lt"/>
              <a:buAutoNum type="arabicPeriod"/>
            </a:pPr>
            <a:r>
              <a:rPr lang="en-US" sz="1200" dirty="0">
                <a:solidFill>
                  <a:srgbClr val="000000"/>
                </a:solidFill>
                <a:latin typeface="Calibri" panose="020F0502020204030204" pitchFamily="34" charset="0"/>
                <a:cs typeface="Calibri" panose="020F0502020204030204" pitchFamily="34" charset="0"/>
              </a:rPr>
              <a:t>We will strive to be a leader in the property management industry in Moore County, NC and surrounding areas. </a:t>
            </a:r>
            <a:endParaRPr lang="en-GB" sz="12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76877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2DBFA0-6DA8-4D09-A793-312B1F8C5F51}"/>
              </a:ext>
            </a:extLst>
          </p:cNvPr>
          <p:cNvPicPr>
            <a:picLocks noChangeAspect="1"/>
          </p:cNvPicPr>
          <p:nvPr/>
        </p:nvPicPr>
        <p:blipFill>
          <a:blip r:embed="rId2"/>
          <a:stretch>
            <a:fillRect/>
          </a:stretch>
        </p:blipFill>
        <p:spPr>
          <a:xfrm rot="16200000">
            <a:off x="302540" y="1969425"/>
            <a:ext cx="6252926" cy="4712951"/>
          </a:xfrm>
          <a:prstGeom prst="rect">
            <a:avLst/>
          </a:prstGeom>
        </p:spPr>
      </p:pic>
    </p:spTree>
    <p:extLst>
      <p:ext uri="{BB962C8B-B14F-4D97-AF65-F5344CB8AC3E}">
        <p14:creationId xmlns:p14="http://schemas.microsoft.com/office/powerpoint/2010/main" val="2793454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1252</TotalTime>
  <Words>817</Words>
  <Application>Microsoft Office PowerPoint</Application>
  <PresentationFormat>Letter Paper (8.5x11 in)</PresentationFormat>
  <Paragraphs>135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McKean</dc:creator>
  <cp:lastModifiedBy>David McKean</cp:lastModifiedBy>
  <cp:revision>20</cp:revision>
  <cp:lastPrinted>2020-02-02T13:38:43Z</cp:lastPrinted>
  <dcterms:created xsi:type="dcterms:W3CDTF">2020-02-01T19:09:08Z</dcterms:created>
  <dcterms:modified xsi:type="dcterms:W3CDTF">2020-02-02T16:01:52Z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E56F518A-66A9-4F40-B867-B682361200D8</vt:lpwstr>
  </property>
  <property fmtid="{D5CDD505-2E9C-101B-9397-08002B2CF9AE}" pid="3" name="ArticulatePath">
    <vt:lpwstr>Presentation1</vt:lpwstr>
  </property>
</Properties>
</file>